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9.xml" ContentType="application/vnd.openxmlformats-officedocument.presentationml.notesSlide+xml"/>
  <Override PartName="/ppt/tags/tag55.xml" ContentType="application/vnd.openxmlformats-officedocument.presentationml.tags+xml"/>
  <Override PartName="/ppt/notesSlides/notesSlide10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3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5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8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9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20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1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2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3.xml" ContentType="application/vnd.openxmlformats-officedocument.presentationml.notesSlide+xml"/>
  <Override PartName="/ppt/comments/comment3.xml" ContentType="application/vnd.openxmlformats-officedocument.presentationml.comment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4.xml" ContentType="application/vnd.openxmlformats-officedocument.presentationml.notesSlide+xml"/>
  <Override PartName="/ppt/comments/comment4.xml" ContentType="application/vnd.openxmlformats-officedocument.presentationml.comment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25.xml" ContentType="application/vnd.openxmlformats-officedocument.presentationml.notesSlide+xml"/>
  <Override PartName="/ppt/comments/comment5.xml" ContentType="application/vnd.openxmlformats-officedocument.presentationml.comment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6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7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28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9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30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3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32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3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34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35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36.xml" ContentType="application/vnd.openxmlformats-officedocument.presentationml.notesSlide+xml"/>
  <Override PartName="/ppt/tags/tag157.xml" ContentType="application/vnd.openxmlformats-officedocument.presentationml.tags+xml"/>
  <Override PartName="/ppt/notesSlides/notesSlide37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38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9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40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41.xml" ContentType="application/vnd.openxmlformats-officedocument.presentationml.notesSlide+xml"/>
  <Override PartName="/ppt/tags/tag173.xml" ContentType="application/vnd.openxmlformats-officedocument.presentationml.tags+xml"/>
  <Override PartName="/ppt/notesSlides/notesSlide42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43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44.xml" ContentType="application/vnd.openxmlformats-officedocument.presentationml.notesSlide+xml"/>
  <Override PartName="/ppt/comments/comment6.xml" ContentType="application/vnd.openxmlformats-officedocument.presentationml.comments+xml"/>
  <Override PartName="/ppt/tags/tag182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4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48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49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50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51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52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69" r:id="rId5"/>
    <p:sldMasterId id="2147493482" r:id="rId6"/>
    <p:sldMasterId id="2147493489" r:id="rId7"/>
    <p:sldMasterId id="2147493502" r:id="rId8"/>
  </p:sldMasterIdLst>
  <p:notesMasterIdLst>
    <p:notesMasterId r:id="rId69"/>
  </p:notesMasterIdLst>
  <p:handoutMasterIdLst>
    <p:handoutMasterId r:id="rId70"/>
  </p:handoutMasterIdLst>
  <p:sldIdLst>
    <p:sldId id="1053" r:id="rId9"/>
    <p:sldId id="1136" r:id="rId10"/>
    <p:sldId id="1114" r:id="rId11"/>
    <p:sldId id="1056" r:id="rId12"/>
    <p:sldId id="1057" r:id="rId13"/>
    <p:sldId id="1059" r:id="rId14"/>
    <p:sldId id="1058" r:id="rId15"/>
    <p:sldId id="1061" r:id="rId16"/>
    <p:sldId id="1070" r:id="rId17"/>
    <p:sldId id="1071" r:id="rId18"/>
    <p:sldId id="1137" r:id="rId19"/>
    <p:sldId id="947" r:id="rId20"/>
    <p:sldId id="1064" r:id="rId21"/>
    <p:sldId id="1013" r:id="rId22"/>
    <p:sldId id="991" r:id="rId23"/>
    <p:sldId id="1138" r:id="rId24"/>
    <p:sldId id="1075" r:id="rId25"/>
    <p:sldId id="1148" r:id="rId26"/>
    <p:sldId id="1077" r:id="rId27"/>
    <p:sldId id="1076" r:id="rId28"/>
    <p:sldId id="1042" r:id="rId29"/>
    <p:sldId id="1078" r:id="rId30"/>
    <p:sldId id="1079" r:id="rId31"/>
    <p:sldId id="1081" r:id="rId32"/>
    <p:sldId id="1069" r:id="rId33"/>
    <p:sldId id="1084" r:id="rId34"/>
    <p:sldId id="1085" r:id="rId35"/>
    <p:sldId id="1086" r:id="rId36"/>
    <p:sldId id="1067" r:id="rId37"/>
    <p:sldId id="1082" r:id="rId38"/>
    <p:sldId id="1083" r:id="rId39"/>
    <p:sldId id="1097" r:id="rId40"/>
    <p:sldId id="1095" r:id="rId41"/>
    <p:sldId id="1096" r:id="rId42"/>
    <p:sldId id="1068" r:id="rId43"/>
    <p:sldId id="1116" r:id="rId44"/>
    <p:sldId id="1117" r:id="rId45"/>
    <p:sldId id="1118" r:id="rId46"/>
    <p:sldId id="1119" r:id="rId47"/>
    <p:sldId id="1120" r:id="rId48"/>
    <p:sldId id="1149" r:id="rId49"/>
    <p:sldId id="1044" r:id="rId50"/>
    <p:sldId id="1043" r:id="rId51"/>
    <p:sldId id="1139" r:id="rId52"/>
    <p:sldId id="1121" r:id="rId53"/>
    <p:sldId id="1109" r:id="rId54"/>
    <p:sldId id="1146" r:id="rId55"/>
    <p:sldId id="1147" r:id="rId56"/>
    <p:sldId id="1140" r:id="rId57"/>
    <p:sldId id="1005" r:id="rId58"/>
    <p:sldId id="1006" r:id="rId59"/>
    <p:sldId id="1141" r:id="rId60"/>
    <p:sldId id="1123" r:id="rId61"/>
    <p:sldId id="1122" r:id="rId62"/>
    <p:sldId id="1124" r:id="rId63"/>
    <p:sldId id="1125" r:id="rId64"/>
    <p:sldId id="1110" r:id="rId65"/>
    <p:sldId id="1111" r:id="rId66"/>
    <p:sldId id="1112" r:id="rId67"/>
    <p:sldId id="1113" r:id="rId68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orient="horz" pos="735" userDrawn="1">
          <p15:clr>
            <a:srgbClr val="A4A3A4"/>
          </p15:clr>
        </p15:guide>
        <p15:guide id="5" orient="horz" pos="504">
          <p15:clr>
            <a:srgbClr val="A4A3A4"/>
          </p15:clr>
        </p15:guide>
        <p15:guide id="6" pos="3810" userDrawn="1">
          <p15:clr>
            <a:srgbClr val="A4A3A4"/>
          </p15:clr>
        </p15:guide>
        <p15:guide id="7" orient="horz" pos="1654">
          <p15:clr>
            <a:srgbClr val="A4A3A4"/>
          </p15:clr>
        </p15:guide>
        <p15:guide id="8" orient="horz" pos="3185" userDrawn="1">
          <p15:clr>
            <a:srgbClr val="A4A3A4"/>
          </p15:clr>
        </p15:guide>
        <p15:guide id="9" orient="horz" pos="872" userDrawn="1">
          <p15:clr>
            <a:srgbClr val="A4A3A4"/>
          </p15:clr>
        </p15:guide>
        <p15:guide id="10" orient="horz" pos="13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roix, Jean-Vincent (PJREM)" initials="LJ(" lastIdx="3" clrIdx="0"/>
  <p:cmAuthor id="2" name="Simon Charbonneau" initials="SC" lastIdx="12" clrIdx="1"/>
  <p:cmAuthor id="3" name="Raymond Dubois" initials="RD" lastIdx="1" clrIdx="2"/>
  <p:cmAuthor id="4" name="Bensadoun, Sarah" initials="SB" lastIdx="33" clrIdx="3"/>
  <p:cmAuthor id="5" name="isa" initials="" lastIdx="0" clrIdx="4"/>
  <p:cmAuthor id="6" name="Bensadoun, Sarah" initials="BS" lastIdx="5" clrIdx="5">
    <p:extLst>
      <p:ext uri="{19B8F6BF-5375-455C-9EA6-DF929625EA0E}">
        <p15:presenceInfo xmlns:p15="http://schemas.microsoft.com/office/powerpoint/2012/main" userId="S::Sarah.Bensadoun@transports.gouv.qc.ca::e34f23bb-7662-474c-8191-be5b86dc4b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7DE"/>
    <a:srgbClr val="33803F"/>
    <a:srgbClr val="789750"/>
    <a:srgbClr val="D3DD52"/>
    <a:srgbClr val="D8DD50"/>
    <a:srgbClr val="CED940"/>
    <a:srgbClr val="EFF6DE"/>
    <a:srgbClr val="D7DF23"/>
    <a:srgbClr val="DE503C"/>
    <a:srgbClr val="004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6327" autoAdjust="0"/>
  </p:normalViewPr>
  <p:slideViewPr>
    <p:cSldViewPr snapToGrid="0">
      <p:cViewPr varScale="1">
        <p:scale>
          <a:sx n="143" d="100"/>
          <a:sy n="143" d="100"/>
        </p:scale>
        <p:origin x="200" y="544"/>
      </p:cViewPr>
      <p:guideLst>
        <p:guide orient="horz" pos="1597"/>
        <p:guide pos="158"/>
        <p:guide orient="horz" pos="735"/>
        <p:guide orient="horz" pos="504"/>
        <p:guide pos="3810"/>
        <p:guide orient="horz" pos="1654"/>
        <p:guide orient="horz" pos="3185"/>
        <p:guide orient="horz" pos="872"/>
        <p:guide orient="horz" pos="1371"/>
      </p:guideLst>
    </p:cSldViewPr>
  </p:slideViewPr>
  <p:outlineViewPr>
    <p:cViewPr>
      <p:scale>
        <a:sx n="33" d="100"/>
        <a:sy n="33" d="100"/>
      </p:scale>
      <p:origin x="0" y="-144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5776"/>
    </p:cViewPr>
  </p:sorterViewPr>
  <p:notesViewPr>
    <p:cSldViewPr snapToGrid="0" snapToObjects="1">
      <p:cViewPr varScale="1">
        <p:scale>
          <a:sx n="54" d="100"/>
          <a:sy n="54" d="100"/>
        </p:scale>
        <p:origin x="2616" y="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21T08:56:01.101" idx="1">
    <p:pos x="4950" y="-284"/>
    <p:text>centrer le logo exo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21T08:58:14.957" idx="2">
    <p:pos x="1544" y="-202"/>
    <p:text>centrer le logo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21T09:00:17.931" idx="3">
    <p:pos x="4162" y="1402"/>
    <p:text>Retirer le carré indiquant la fermeture de la station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21T09:02:36.123" idx="4">
    <p:pos x="4101" y="-252"/>
    <p:text>retiré le carré de fermeture de la station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0-04-21T09:05:10.063" idx="5">
    <p:pos x="4209" y="-322"/>
    <p:text>retirer le carré Côte-Vertu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9-05T19:29:39.344" idx="8">
    <p:pos x="897" y="2587"/>
    <p:text>je voudrait qu'on remonte la légende SVP. même si cela touche un secteur déjè abordé... c'est pas joli, surtout avec tout ce blanc en haut. :(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9B1DD4D-2B19-44E0-B156-CDCF441CAFE4}" type="datetimeFigureOut">
              <a:rPr lang="fr-CA" smtClean="0"/>
              <a:t>2020-04-30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1EF260BB-9B0C-4E7C-9107-89C163669B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25604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ED705DA-C543-AE48-90EF-0F71C3626FB8}" type="datetimeFigureOut">
              <a:rPr lang="fr-FR" smtClean="0"/>
              <a:t>30/04/2020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0230A20-60A9-0542-B853-8CD7388B2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67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 navette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5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À la</a:t>
            </a:r>
            <a:r>
              <a:rPr lang="fr-CA" baseline="0" dirty="0"/>
              <a:t> gare Bois-Franc, un nouveau quai d’embarquement a été aménagé pour la navette 964.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Embarquement en simultané: 3 bus à la fois et par toutes les portes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Autobus en nombre suffisant pour tous les passagers du train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Personnel sur le terrain pour veiller à un transit efficace et rapide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22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bus 404 de Deux-Montagnes au Centre-ville (Terminus Mansfield)</a:t>
            </a:r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69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 du réseau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de bus existantes à destination de Montmorency: 8, 9, 59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1200" b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Rappel: la branche Est de la ligne orange est très sollicité, mais nous souhaitons présenter toutes</a:t>
            </a:r>
            <a:r>
              <a:rPr lang="fr-CA" sz="1200" b="1" baseline="0" dirty="0">
                <a:solidFill>
                  <a:srgbClr val="004736"/>
                </a:solidFill>
              </a:rPr>
              <a:t> les options disponibles à l’usager.</a:t>
            </a:r>
            <a:endParaRPr lang="fr-CA" sz="1200" b="1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144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Correspondance</a:t>
            </a:r>
            <a:r>
              <a:rPr lang="fr-CA" baseline="0" dirty="0"/>
              <a:t> à Bois-Franc: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les derniers passagers du train pourraient attendre +/- 15 min pour monter dans la navette 964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Rappel: du personnel sera sur le terrain pour veiller à un transit efficace est rapide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</a:t>
            </a:r>
            <a:r>
              <a:rPr lang="fr-CA" sz="1200" b="0" baseline="0" dirty="0">
                <a:solidFill>
                  <a:srgbClr val="004736"/>
                </a:solidFill>
              </a:rPr>
              <a:t> navette</a:t>
            </a:r>
            <a:r>
              <a:rPr lang="fr-CA" sz="1200" b="0" dirty="0">
                <a:solidFill>
                  <a:srgbClr val="004736"/>
                </a:solidFill>
              </a:rPr>
              <a:t>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5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au réseau de la STL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Renforcement de 3 lignes d’autobus suivant les besoins à destination de Côte-Vertu: 144, 151 et 902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3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Maintien du service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Ligne 26 et 903 de la gare Ste-Dorothée jusqu’à la station Montmorency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Taxi collectif T26 + correspondance</a:t>
            </a:r>
            <a:r>
              <a:rPr lang="fr-CA" sz="1200" b="0" baseline="0" dirty="0">
                <a:solidFill>
                  <a:srgbClr val="004736"/>
                </a:solidFill>
              </a:rPr>
              <a:t> avec la ligne 26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1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968</a:t>
            </a:r>
            <a:r>
              <a:rPr lang="fr-CA" sz="1200" b="0" baseline="0" dirty="0">
                <a:solidFill>
                  <a:srgbClr val="004736"/>
                </a:solidFill>
              </a:rPr>
              <a:t> entre les gares </a:t>
            </a:r>
            <a:r>
              <a:rPr lang="fr-CA" sz="1200" b="0" baseline="0" dirty="0" err="1">
                <a:solidFill>
                  <a:srgbClr val="004736"/>
                </a:solidFill>
              </a:rPr>
              <a:t>Roxboro</a:t>
            </a:r>
            <a:r>
              <a:rPr lang="fr-CA" sz="1200" b="0" baseline="0" dirty="0">
                <a:solidFill>
                  <a:srgbClr val="004736"/>
                </a:solidFill>
              </a:rPr>
              <a:t>-Pierrefonds, </a:t>
            </a:r>
            <a:r>
              <a:rPr lang="fr-CA" sz="1200" b="0" baseline="0" dirty="0" err="1">
                <a:solidFill>
                  <a:srgbClr val="004736"/>
                </a:solidFill>
              </a:rPr>
              <a:t>Sunnybrooke</a:t>
            </a:r>
            <a:r>
              <a:rPr lang="fr-CA" sz="1200" b="0" baseline="0" dirty="0">
                <a:solidFill>
                  <a:srgbClr val="004736"/>
                </a:solidFill>
              </a:rPr>
              <a:t> et la station Côte-Vertu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circulation sur voies réservées  et départs aux 12 minutes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0" baseline="0" dirty="0">
                <a:solidFill>
                  <a:srgbClr val="004736"/>
                </a:solidFill>
              </a:rPr>
              <a:t>* Navette en fonction 7/7 avec ajustement des horaires en dehors des heures de pointe et fins de semaine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3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du réseau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CA" sz="1200" b="1" dirty="0">
              <a:solidFill>
                <a:srgbClr val="004736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470  et 475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456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Temps de parcours actuel: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Gare Roxboro-Pierrefonds:</a:t>
            </a:r>
            <a:r>
              <a:rPr lang="fr-CA" baseline="0" dirty="0"/>
              <a:t> 30 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Gare Sunnybrooke: 26 min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964 pour un accès au métro sur voie réservée – rue Grenet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74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919</a:t>
            </a:r>
            <a:r>
              <a:rPr lang="fr-CA" sz="1200" b="0" baseline="0" dirty="0">
                <a:solidFill>
                  <a:srgbClr val="004736"/>
                </a:solidFill>
              </a:rPr>
              <a:t> qui circule entre les stations Acadie, gare Canora/Mont-Royal et Namur sur voies réservées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Métro de Namur à Bonaventure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593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</a:t>
            </a:r>
            <a:r>
              <a:rPr lang="fr-CA" sz="1200" b="1" baseline="0" dirty="0">
                <a:solidFill>
                  <a:srgbClr val="004736"/>
                </a:solidFill>
              </a:rPr>
              <a:t> du réseau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</a:t>
            </a:r>
            <a:r>
              <a:rPr lang="fr-CA" sz="1200" b="0" baseline="0" dirty="0">
                <a:solidFill>
                  <a:srgbClr val="004736"/>
                </a:solidFill>
              </a:rPr>
              <a:t> l</a:t>
            </a:r>
            <a:r>
              <a:rPr lang="fr-CA" dirty="0"/>
              <a:t>igne 92 Jean-Talon: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1 départ additionnel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service aux 20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Circulation sur voies réservées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fr-CA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b="1" dirty="0"/>
              <a:t>Options</a:t>
            </a:r>
            <a:r>
              <a:rPr lang="fr-CA" b="1" baseline="0" dirty="0"/>
              <a:t> de déplacement sur réseau existant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165 Côte-des-Neiges:</a:t>
            </a:r>
            <a:r>
              <a:rPr lang="fr-CA" baseline="0" dirty="0"/>
              <a:t> </a:t>
            </a:r>
            <a:r>
              <a:rPr lang="fr-CA" dirty="0"/>
              <a:t>Service sur voies réservées sur le chemin de la Côte-des-Neiges et le boulevard René-Lévesque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465 express Côte-des-Neiges avec accès au centre-ville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507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 – 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 du terminus Terrebonne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140 de </a:t>
            </a:r>
            <a:r>
              <a:rPr lang="fr-CA" dirty="0" err="1"/>
              <a:t>Lachenaie</a:t>
            </a:r>
            <a:r>
              <a:rPr lang="fr-CA" dirty="0"/>
              <a:t>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Terrebonne jusqu’à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Mascouche jusqu’à la station Radisson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39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255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Itinéraire</a:t>
            </a:r>
            <a:r>
              <a:rPr lang="fr-CA" b="1" baseline="0" dirty="0"/>
              <a:t> privilégié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100 de L’Assomption (Saint-Gérard-</a:t>
            </a:r>
            <a:r>
              <a:rPr lang="fr-CA" dirty="0" err="1"/>
              <a:t>Majella</a:t>
            </a:r>
            <a:r>
              <a:rPr lang="fr-CA" dirty="0"/>
              <a:t>)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300 de Repentigny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400 de L’Assomption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Repentigny jusqu’à la station Radisson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282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/>
              <a:t>À noter qu’il y a des travaux sur Pie-XI qui amènent un détournement du service.</a:t>
            </a: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07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Itinéraire alternatif pour</a:t>
            </a:r>
            <a:r>
              <a:rPr lang="fr-CA" b="1" baseline="0" dirty="0"/>
              <a:t> l’ensemble de la ligne Mascouche</a:t>
            </a:r>
            <a:endParaRPr lang="fr-CA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ferroviaire de la gare de Mascouche jusqu’à la gare Ahuntsic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Marche vers le métro Sauvé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Sauvé à la station Bonaventure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charset="0"/>
              <a:buNone/>
            </a:pPr>
            <a:r>
              <a:rPr lang="fr-CA" b="1" dirty="0"/>
              <a:t>*Pour les usagers à mobilité</a:t>
            </a:r>
            <a:r>
              <a:rPr lang="fr-CA" b="1" baseline="0" dirty="0"/>
              <a:t> réduite – Gare Sauvé</a:t>
            </a:r>
          </a:p>
          <a:p>
            <a:pPr marL="171450" indent="-171450">
              <a:buFont typeface="Arial" charset="0"/>
              <a:buChar char="•"/>
            </a:pPr>
            <a:r>
              <a:rPr lang="fr-CA" dirty="0"/>
              <a:t>Emprunter</a:t>
            </a:r>
            <a:r>
              <a:rPr lang="fr-CA" baseline="0" dirty="0"/>
              <a:t> le 31 Sud St-Denis à destination Rosemont – prochaine station accessible</a:t>
            </a: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900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872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Informations</a:t>
            </a:r>
            <a:r>
              <a:rPr lang="fr-CA" sz="1200" b="1" baseline="0" dirty="0">
                <a:solidFill>
                  <a:srgbClr val="004736"/>
                </a:solidFill>
              </a:rPr>
              <a:t> utiles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Maintien de la fréquence des 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Aucun impact pour 15% des usagers qui descendent avant Sauvé/Ahuntsic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975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Option de déplacement Ligne St-Jérôme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express 480 Du Parc synchronisée avec l’arrivée du train</a:t>
            </a:r>
            <a:r>
              <a:rPr lang="fr-CA" baseline="0" dirty="0"/>
              <a:t> à la gare Parc- </a:t>
            </a:r>
            <a:r>
              <a:rPr lang="fr-CA" i="1" baseline="0" dirty="0"/>
              <a:t>mouvement orange STM (cela ne fait pas partie des mesures d’atténuation,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accès au centre ville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Stationnement incitatif à la gare Bois-de-Boulogne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Bonification du réseau</a:t>
            </a:r>
            <a:endParaRPr lang="fr-CA" b="1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4</a:t>
            </a:r>
            <a:r>
              <a:rPr lang="fr-CA" baseline="0" dirty="0"/>
              <a:t> départs pour prolonger l’heure de pointe pm de la ligne St-Jérôme – pour ceux qui réaménagent leurs horaires de travail </a:t>
            </a:r>
            <a:r>
              <a:rPr lang="fr-CA" i="1" baseline="0" dirty="0"/>
              <a:t>(cela ne fait pas partie des mesures d’atténuation d’exo 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381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Du côté de la rive-sud, aucun changement</a:t>
            </a:r>
            <a:r>
              <a:rPr lang="fr-CA" baseline="0" dirty="0"/>
              <a:t> majeur: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Temps de parcours légèrement prolongés (2 à 6 min) – déjà considéré dans les horaires du RTL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 du pont Samuel-de-Champlain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08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55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995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35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45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Nous</a:t>
            </a:r>
            <a:r>
              <a:rPr lang="fr-CA" baseline="0" dirty="0"/>
              <a:t> avons déjà plusieurs voies réservées/utilisation des accotements d’autoroute sur le réseau routier municipal et autoroutier.</a:t>
            </a:r>
          </a:p>
          <a:p>
            <a:endParaRPr lang="fr-CA" baseline="0" dirty="0"/>
          </a:p>
          <a:p>
            <a:r>
              <a:rPr lang="fr-CA" baseline="0" dirty="0"/>
              <a:t>En vue de l’arrêt complet de la navette ferroviaire Deux-Montagnes / Bois-Franc, on va en rajouter d’autres qu’on voit ici en rouge.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945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Idem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96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5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53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54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34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la mi-2021, arrêt complet de la ligne de Deux-Montagnes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Rappel de la stratégie d’atténuation annoncée le 28 février dernier</a:t>
            </a:r>
            <a:r>
              <a:rPr lang="fr-CA" b="1" baseline="0" dirty="0"/>
              <a:t> - </a:t>
            </a:r>
            <a:r>
              <a:rPr lang="fr-CA" b="1" dirty="0"/>
              <a:t>4 piliers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</a:t>
            </a:r>
            <a:r>
              <a:rPr lang="fr-CA" baseline="0" dirty="0"/>
              <a:t> ferroviaire: la ligne de Deux-Montagnes, telle qu’on la connaît disparaîtra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Création de navettes d’autobus avec accès directs aux métros et bonification du réseau d’autobus existant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Mesures préférentielles pour bus: voies réservées, utilisation des accotements d’autoroutes, feux prioritaires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Utilisation accrue de la branche ouest de la ligne orange et des lignes verte et bleue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*Branche Est de la ligne orange: très sollicitée</a:t>
            </a:r>
            <a:endParaRPr lang="fr-CA" b="1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13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Depuis</a:t>
            </a:r>
            <a:r>
              <a:rPr lang="fr-CA" baseline="0" dirty="0"/>
              <a:t> 18 mois: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plus de 200 rencontres pour établir la stratégie d’atténuation et la raffiner pour chacun des secteurs.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Cela inclut des rencontres avec les élus et les équipes techniques des villes et arrondissements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6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09"/>
          <a:stretch/>
        </p:blipFill>
        <p:spPr>
          <a:xfrm>
            <a:off x="0" y="1044603"/>
            <a:ext cx="9144000" cy="40988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6" y="1663703"/>
            <a:ext cx="4410155" cy="5642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TITRE </a:t>
            </a:r>
            <a:br>
              <a:rPr lang="en-US" dirty="0"/>
            </a:br>
            <a:r>
              <a:rPr lang="en-US" dirty="0"/>
              <a:t>DE LA PRÉSENTATION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E0C41F-2A79-474D-9138-9485A8A44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245" y="225487"/>
            <a:ext cx="1821346" cy="6937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17385E-E5AB-7043-B5A7-BAD8BE5A1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02" y="180313"/>
            <a:ext cx="3634725" cy="8642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7BA8A-3AF8-574A-A081-F147949D3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4" t="-754" r="69411" b="81199"/>
          <a:stretch/>
        </p:blipFill>
        <p:spPr>
          <a:xfrm>
            <a:off x="182882" y="60517"/>
            <a:ext cx="2456952" cy="8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8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0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815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554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46319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836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6113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471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020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777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25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4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329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Ministère des transports Tit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650083"/>
            <a:ext cx="3676650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Qc_drapeau_couleurs_web-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70" y="4219579"/>
            <a:ext cx="2471737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5313" y="897735"/>
            <a:ext cx="5630862" cy="756047"/>
          </a:xfrm>
        </p:spPr>
        <p:txBody>
          <a:bodyPr/>
          <a:lstStyle>
            <a:lvl1pPr indent="0"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3725" y="1707357"/>
            <a:ext cx="5627688" cy="540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81215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81540"/>
            <a:ext cx="7128792" cy="702078"/>
          </a:xfrm>
        </p:spPr>
        <p:txBody>
          <a:bodyPr lIns="108000" tIns="46800" rIns="108000" bIns="46800"/>
          <a:lstStyle>
            <a:lvl1pPr algn="l">
              <a:defRPr lang="fr-CA" smtClean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1599642"/>
            <a:ext cx="7128792" cy="1674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2200" b="0">
                <a:solidFill>
                  <a:schemeClr val="tx2"/>
                </a:solidFill>
              </a:defRPr>
            </a:lvl1pPr>
            <a:lvl2pPr marL="360000" indent="-360000" algn="l">
              <a:buFont typeface="Wingdings" charset="2"/>
              <a:buChar char="§"/>
              <a:defRPr sz="2200">
                <a:solidFill>
                  <a:schemeClr val="tx2"/>
                </a:solidFill>
              </a:defRPr>
            </a:lvl2pPr>
            <a:lvl3pPr marL="720000" indent="-360000" algn="l">
              <a:buSzPct val="45000"/>
              <a:buFont typeface="Wingdings" charset="2"/>
              <a:buChar char=""/>
              <a:defRPr sz="2000">
                <a:solidFill>
                  <a:schemeClr val="tx2"/>
                </a:solidFill>
              </a:defRPr>
            </a:lvl3pPr>
            <a:lvl4pPr marL="1079500" indent="-360000" algn="l">
              <a:tabLst>
                <a:tab pos="1701800" algn="l"/>
              </a:tabLst>
              <a:defRPr sz="1800">
                <a:solidFill>
                  <a:schemeClr val="tx2"/>
                </a:solidFill>
              </a:defRPr>
            </a:lvl4pPr>
            <a:lvl5pPr marL="1440000" indent="-360000" algn="l">
              <a:defRPr sz="2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0AFA-A90D-8341-9408-6C655D7A214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5850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46800" rIns="0" bIns="46800"/>
          <a:lstStyle/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AE2D-96E4-3A44-8FE2-C5568404712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3724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Puc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4DE9-A04F-FA40-81C0-57F2E895C5D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447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108000" tIns="46800" rIns="0" bIns="46800"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803B8-D313-6F45-9CC0-F745FB3297B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7009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Numéro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8D94-5045-E345-8C7D-E4BD0BF0B99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27948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57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37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4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688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9008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2669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3356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9085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5293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570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489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50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0820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5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854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18" b="82636"/>
          <a:stretch/>
        </p:blipFill>
        <p:spPr>
          <a:xfrm>
            <a:off x="4692508" y="3"/>
            <a:ext cx="4451497" cy="89313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6C6898-5AB1-064E-8FFA-7820AF5DFB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642" y="213637"/>
            <a:ext cx="1134202" cy="43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51A6B6-2820-3B42-A982-B937480262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" y="111719"/>
            <a:ext cx="1350891" cy="6358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8D7B1-A76C-5F4B-8069-9A17DB6B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102" y="155357"/>
            <a:ext cx="2306961" cy="5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7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5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31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4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7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9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331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0423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4864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2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6" y="2960142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2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3101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6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3211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09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399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5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2117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2" y="10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9866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3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032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953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9212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C866A-7596-2743-9374-7945B14D2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88" b="12628"/>
          <a:stretch/>
        </p:blipFill>
        <p:spPr>
          <a:xfrm>
            <a:off x="0" y="1141228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028029" y="4"/>
            <a:ext cx="309634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5064982"/>
            <a:ext cx="9144000" cy="83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006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1"/>
              <a:t>Click to edit Master title style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97442" y="1026319"/>
            <a:ext cx="7762348" cy="3467100"/>
          </a:xfrm>
        </p:spPr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31BF-D169-4B6A-84BD-6DE3E92BF427}" type="slidenum">
              <a:rPr lang="en-CA" altLang="fr-FR"/>
              <a:pPr>
                <a:defRPr/>
              </a:pPr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371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89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62" r:id="rId4"/>
    <p:sldLayoutId id="2147493463" r:id="rId5"/>
    <p:sldLayoutId id="2147493464" r:id="rId6"/>
    <p:sldLayoutId id="2147493466" r:id="rId7"/>
    <p:sldLayoutId id="2147493467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1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0" r:id="rId1"/>
    <p:sldLayoutId id="2147493471" r:id="rId2"/>
    <p:sldLayoutId id="2147493472" r:id="rId3"/>
    <p:sldLayoutId id="2147493473" r:id="rId4"/>
    <p:sldLayoutId id="2147493474" r:id="rId5"/>
    <p:sldLayoutId id="2147493475" r:id="rId6"/>
    <p:sldLayoutId id="2147493476" r:id="rId7"/>
    <p:sldLayoutId id="2147493477" r:id="rId8"/>
    <p:sldLayoutId id="2147493478" r:id="rId9"/>
    <p:sldLayoutId id="2147493479" r:id="rId10"/>
    <p:sldLayoutId id="2147493480" r:id="rId11"/>
    <p:sldLayoutId id="214749348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5" y="33339"/>
            <a:ext cx="8358187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2000" tIns="46800" rIns="72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A" dirty="0"/>
              <a:t>Cliquez pour ajouter un titre</a:t>
            </a:r>
          </a:p>
        </p:txBody>
      </p:sp>
      <p:pic>
        <p:nvPicPr>
          <p:cNvPr id="1027" name="Picture 11" descr="MTQ_drapeau_couleurs_web-0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438" y="4220770"/>
            <a:ext cx="2468562" cy="12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2425" y="471249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225B93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6FA426-E854-314A-9266-21F5A634E8A3}" type="slidenum">
              <a:rPr lang="fr-CA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901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3" r:id="rId1"/>
    <p:sldLayoutId id="2147493484" r:id="rId2"/>
    <p:sldLayoutId id="2147493485" r:id="rId3"/>
    <p:sldLayoutId id="2147493486" r:id="rId4"/>
    <p:sldLayoutId id="2147493487" r:id="rId5"/>
    <p:sldLayoutId id="2147493488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CA" sz="3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defRPr sz="2400" b="1">
          <a:solidFill>
            <a:srgbClr val="225B93"/>
          </a:solidFill>
          <a:latin typeface="+mn-lt"/>
          <a:ea typeface="+mn-ea"/>
          <a:cs typeface="ＭＳ Ｐゴシック" charset="0"/>
        </a:defRPr>
      </a:lvl1pPr>
      <a:lvl2pPr marL="358775" indent="-358775" algn="l" rtl="0" eaLnBrk="1" fontAlgn="base" hangingPunct="1">
        <a:spcBef>
          <a:spcPts val="1500"/>
        </a:spcBef>
        <a:spcAft>
          <a:spcPct val="0"/>
        </a:spcAft>
        <a:buFont typeface="Wingdings" charset="0"/>
        <a:buChar char="§"/>
        <a:defRPr sz="2200">
          <a:solidFill>
            <a:srgbClr val="225B93"/>
          </a:solidFill>
          <a:latin typeface="+mn-lt"/>
          <a:ea typeface="+mn-ea"/>
        </a:defRPr>
      </a:lvl2pPr>
      <a:lvl3pPr marL="1228725" indent="-228600" algn="l" rtl="0" eaLnBrk="1" fontAlgn="base" hangingPunct="1">
        <a:spcBef>
          <a:spcPct val="20000"/>
        </a:spcBef>
        <a:spcAft>
          <a:spcPct val="0"/>
        </a:spcAft>
        <a:buSzPct val="110000"/>
        <a:buChar char="•"/>
        <a:defRPr sz="2000">
          <a:solidFill>
            <a:srgbClr val="225B93"/>
          </a:solidFill>
          <a:latin typeface="+mn-lt"/>
          <a:ea typeface="+mn-ea"/>
        </a:defRPr>
      </a:lvl3pPr>
      <a:lvl4pPr marL="1636713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Arial" charset="0"/>
        <a:buChar char="–"/>
        <a:defRPr>
          <a:solidFill>
            <a:srgbClr val="225B93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29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494" r:id="rId5"/>
    <p:sldLayoutId id="2147493495" r:id="rId6"/>
    <p:sldLayoutId id="2147493496" r:id="rId7"/>
    <p:sldLayoutId id="2147493497" r:id="rId8"/>
    <p:sldLayoutId id="2147493498" r:id="rId9"/>
    <p:sldLayoutId id="2147493499" r:id="rId10"/>
    <p:sldLayoutId id="2147493500" r:id="rId11"/>
    <p:sldLayoutId id="214749350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0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6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875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3" r:id="rId1"/>
    <p:sldLayoutId id="2147493504" r:id="rId2"/>
    <p:sldLayoutId id="2147493505" r:id="rId3"/>
    <p:sldLayoutId id="2147493506" r:id="rId4"/>
    <p:sldLayoutId id="2147493507" r:id="rId5"/>
    <p:sldLayoutId id="2147493508" r:id="rId6"/>
    <p:sldLayoutId id="2147493509" r:id="rId7"/>
    <p:sldLayoutId id="2147493510" r:id="rId8"/>
    <p:sldLayoutId id="2147493511" r:id="rId9"/>
    <p:sldLayoutId id="2147493512" r:id="rId10"/>
    <p:sldLayoutId id="2147493513" r:id="rId11"/>
    <p:sldLayoutId id="2147493514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3.emf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42.png"/><Relationship Id="rId2" Type="http://schemas.openxmlformats.org/officeDocument/2006/relationships/tags" Target="../tags/tag29.xml"/><Relationship Id="rId16" Type="http://schemas.openxmlformats.org/officeDocument/2006/relationships/image" Target="../media/image41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40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50.jpeg"/><Relationship Id="rId3" Type="http://schemas.openxmlformats.org/officeDocument/2006/relationships/tags" Target="../tags/tag41.xml"/><Relationship Id="rId21" Type="http://schemas.openxmlformats.org/officeDocument/2006/relationships/image" Target="../media/image45.jpe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image" Target="../media/image44.jpeg"/><Relationship Id="rId29" Type="http://schemas.openxmlformats.org/officeDocument/2006/relationships/image" Target="../media/image53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48.jpeg"/><Relationship Id="rId32" Type="http://schemas.openxmlformats.org/officeDocument/2006/relationships/image" Target="../media/image56.jpe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image" Target="../media/image47.jpeg"/><Relationship Id="rId28" Type="http://schemas.openxmlformats.org/officeDocument/2006/relationships/image" Target="../media/image52.png"/><Relationship Id="rId10" Type="http://schemas.openxmlformats.org/officeDocument/2006/relationships/tags" Target="../tags/tag48.xml"/><Relationship Id="rId19" Type="http://schemas.openxmlformats.org/officeDocument/2006/relationships/image" Target="../media/image37.png"/><Relationship Id="rId31" Type="http://schemas.openxmlformats.org/officeDocument/2006/relationships/image" Target="../media/image55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image" Target="../media/image46.png"/><Relationship Id="rId27" Type="http://schemas.openxmlformats.org/officeDocument/2006/relationships/image" Target="../media/image51.jpeg"/><Relationship Id="rId30" Type="http://schemas.openxmlformats.org/officeDocument/2006/relationships/image" Target="../media/image54.gif"/><Relationship Id="rId8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image" Target="../media/image66.png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image" Target="../media/image65.png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image" Target="../media/image61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image" Target="../media/image64.png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notesSlide" Target="../notesSlides/notesSlide12.xml"/><Relationship Id="rId36" Type="http://schemas.openxmlformats.org/officeDocument/2006/relationships/image" Target="../media/image68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image" Target="../media/image63.png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slideLayout" Target="../slideLayouts/slideLayout5.xml"/><Relationship Id="rId30" Type="http://schemas.openxmlformats.org/officeDocument/2006/relationships/image" Target="../media/image62.jpeg"/><Relationship Id="rId35" Type="http://schemas.openxmlformats.org/officeDocument/2006/relationships/image" Target="../media/image67.png"/><Relationship Id="rId8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6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7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90.xml"/><Relationship Id="rId7" Type="http://schemas.openxmlformats.org/officeDocument/2006/relationships/image" Target="../media/image37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5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7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76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00.xml"/><Relationship Id="rId7" Type="http://schemas.openxmlformats.org/officeDocument/2006/relationships/image" Target="../media/image37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7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59.png"/><Relationship Id="rId5" Type="http://schemas.openxmlformats.org/officeDocument/2006/relationships/image" Target="../media/image80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82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10.xml"/><Relationship Id="rId7" Type="http://schemas.openxmlformats.org/officeDocument/2006/relationships/image" Target="../media/image3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8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6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8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8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8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8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90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24.xml"/><Relationship Id="rId7" Type="http://schemas.openxmlformats.org/officeDocument/2006/relationships/image" Target="../media/image37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2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91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9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94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9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9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36.xml"/><Relationship Id="rId7" Type="http://schemas.openxmlformats.org/officeDocument/2006/relationships/image" Target="../media/image97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image" Target="../media/image98.png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image" Target="../media/image22.png"/><Relationship Id="rId2" Type="http://schemas.openxmlformats.org/officeDocument/2006/relationships/tags" Target="../tags/tag138.xml"/><Relationship Id="rId16" Type="http://schemas.openxmlformats.org/officeDocument/2006/relationships/notesSlide" Target="../notesSlides/notesSlide34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53.xml"/><Relationship Id="rId7" Type="http://schemas.openxmlformats.org/officeDocument/2006/relationships/image" Target="../media/image99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100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7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3" Type="http://schemas.openxmlformats.org/officeDocument/2006/relationships/tags" Target="../tags/tag16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image" Target="../media/image101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0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03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tags" Target="../tags/tag176.xml"/><Relationship Id="rId7" Type="http://schemas.openxmlformats.org/officeDocument/2006/relationships/image" Target="../media/image37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7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80.xml"/><Relationship Id="rId7" Type="http://schemas.openxmlformats.org/officeDocument/2006/relationships/image" Target="../media/image37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1.xml"/><Relationship Id="rId9" Type="http://schemas.openxmlformats.org/officeDocument/2006/relationships/comments" Target="../comments/commen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2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87.xml"/><Relationship Id="rId7" Type="http://schemas.openxmlformats.org/officeDocument/2006/relationships/hyperlink" Target="https://mobilitemontreal.gouv.qc.ca/" TargetMode="Externa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21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́sentation page 1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59" cy="5143500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73460" y="2323083"/>
            <a:ext cx="7139914" cy="11079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3600" b="1" dirty="0"/>
              <a:t>RÉSEAU transitoire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8717738" cy="708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Csd</a:t>
            </a:r>
            <a:r>
              <a:rPr lang="fr-CA" dirty="0">
                <a:solidFill>
                  <a:srgbClr val="004736"/>
                </a:solidFill>
              </a:rPr>
              <a:t>23 décembre 2019</a:t>
            </a:r>
            <a:r>
              <a:rPr lang="fr-CA" dirty="0"/>
              <a:t>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852" y="1842013"/>
            <a:ext cx="6459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MESURES </a:t>
            </a:r>
          </a:p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D’ATTÉNUATION DU REM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02694-F018-6941-A619-EC0B3E72FD21}"/>
              </a:ext>
            </a:extLst>
          </p:cNvPr>
          <p:cNvSpPr/>
          <p:nvPr/>
        </p:nvSpPr>
        <p:spPr>
          <a:xfrm>
            <a:off x="315884" y="4372495"/>
            <a:ext cx="1371600" cy="548640"/>
          </a:xfrm>
          <a:prstGeom prst="rect">
            <a:avLst/>
          </a:prstGeom>
          <a:solidFill>
            <a:srgbClr val="EEF7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9AC5583-263C-A340-AA28-73BF9B8C05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011675-CCDE-FF42-97E4-112541F96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11996"/>
              </p:ext>
            </p:extLst>
          </p:nvPr>
        </p:nvGraphicFramePr>
        <p:xfrm>
          <a:off x="685801" y="1794306"/>
          <a:ext cx="8100741" cy="2343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360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1308521">
                <a:tc rowSpan="2"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Ligne Mascouche</a:t>
                      </a:r>
                    </a:p>
                    <a:p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Date </a:t>
                      </a:r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à déterminer*</a:t>
                      </a:r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Arrêt des trains à la gare Ahuntsic + contournement du mont Royal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1035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Connexion à la station Correspondance A40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</a:tbl>
          </a:graphicData>
        </a:graphic>
      </p:graphicFrame>
      <p:sp>
        <p:nvSpPr>
          <p:cNvPr id="7" name="Titre 26">
            <a:extLst>
              <a:ext uri="{FF2B5EF4-FFF2-40B4-BE49-F238E27FC236}">
                <a16:creationId xmlns:a16="http://schemas.microsoft.com/office/drawing/2014/main" id="{FE3AA5C1-292A-2141-82CD-5EF50A2C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42" y="1336774"/>
            <a:ext cx="7947571" cy="381000"/>
          </a:xfrm>
        </p:spPr>
        <p:txBody>
          <a:bodyPr/>
          <a:lstStyle/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10</a:t>
            </a:fld>
            <a:endParaRPr lang="fr-CA" sz="1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797029-E12D-4CEF-9344-BE453C6F0D26}"/>
              </a:ext>
            </a:extLst>
          </p:cNvPr>
          <p:cNvSpPr txBox="1"/>
          <p:nvPr/>
        </p:nvSpPr>
        <p:spPr>
          <a:xfrm>
            <a:off x="685801" y="4839899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19832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Stratégie d’atténuation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CD2A8C4-A9A7-004F-AB3F-B347DC1957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2020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12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3095"/>
            <a:ext cx="9144000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F61F0F-8A29-094A-BBD1-5B08986F70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MI-2021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1C5D3A0-7758-BC43-8E9E-D5956557D05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à coins arrondis 1"/>
          <p:cNvSpPr/>
          <p:nvPr/>
        </p:nvSpPr>
        <p:spPr>
          <a:xfrm>
            <a:off x="-925268" y="139699"/>
            <a:ext cx="5612686" cy="773378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32481" y="176646"/>
            <a:ext cx="3474000" cy="432000"/>
          </a:xfrm>
        </p:spPr>
        <p:txBody>
          <a:bodyPr/>
          <a:lstStyle/>
          <a:p>
            <a:r>
              <a:rPr lang="fr-FR" dirty="0"/>
              <a:t>Rappel de l’Annonce du 28 février 2019</a:t>
            </a:r>
          </a:p>
        </p:txBody>
      </p:sp>
      <p:sp>
        <p:nvSpPr>
          <p:cNvPr id="37" name="Titre 5">
            <a:extLst>
              <a:ext uri="{FF2B5EF4-FFF2-40B4-BE49-F238E27FC236}">
                <a16:creationId xmlns:a16="http://schemas.microsoft.com/office/drawing/2014/main" id="{94D418E6-2E5B-4E9E-93AC-4D69DCCC7B6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85475" y="3340002"/>
            <a:ext cx="1923648" cy="1342625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Bonification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du service existant et navettes d’autobus</a:t>
            </a:r>
          </a:p>
        </p:txBody>
      </p:sp>
      <p:sp>
        <p:nvSpPr>
          <p:cNvPr id="38" name="Titre 5">
            <a:extLst>
              <a:ext uri="{FF2B5EF4-FFF2-40B4-BE49-F238E27FC236}">
                <a16:creationId xmlns:a16="http://schemas.microsoft.com/office/drawing/2014/main" id="{A84A27FC-AD07-4934-A110-9C47D4FAD97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9185" y="3328671"/>
            <a:ext cx="2209021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Navette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Ferroviaire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EF7D067-86A3-4A09-BAEE-A74D0DBF43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3578" y="1808225"/>
            <a:ext cx="946912" cy="105250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DCA48FE-C0FE-4AD3-9C4E-A7F3041E4D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792758" y="1675411"/>
            <a:ext cx="1088317" cy="1318124"/>
          </a:xfrm>
          <a:prstGeom prst="rect">
            <a:avLst/>
          </a:prstGeom>
        </p:spPr>
      </p:pic>
      <p:sp>
        <p:nvSpPr>
          <p:cNvPr id="41" name="Titre 5">
            <a:extLst>
              <a:ext uri="{FF2B5EF4-FFF2-40B4-BE49-F238E27FC236}">
                <a16:creationId xmlns:a16="http://schemas.microsoft.com/office/drawing/2014/main" id="{B8F03C84-EDB4-4CFD-9A43-5B2ECA49BFD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68547" y="3340453"/>
            <a:ext cx="1700934" cy="684397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Mesures préférentielles pour autobus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C59DD342-5E87-44D9-A98D-8EAA8D1FC13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73005" y="1578064"/>
            <a:ext cx="1113103" cy="1512821"/>
          </a:xfrm>
          <a:prstGeom prst="rect">
            <a:avLst/>
          </a:prstGeom>
        </p:spPr>
      </p:pic>
      <p:sp>
        <p:nvSpPr>
          <p:cNvPr id="43" name="Titre 5">
            <a:extLst>
              <a:ext uri="{FF2B5EF4-FFF2-40B4-BE49-F238E27FC236}">
                <a16:creationId xmlns:a16="http://schemas.microsoft.com/office/drawing/2014/main" id="{27EDD3CB-BC13-4408-9277-51B38609AEF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797202" y="3372984"/>
            <a:ext cx="1972596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Lignes verte, bleue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et branche ouest de la ligne orange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8BD1C01-952F-4506-8A67-21AEBF1B12F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308616" y="1826170"/>
            <a:ext cx="938193" cy="1027280"/>
          </a:xfrm>
          <a:prstGeom prst="rect">
            <a:avLst/>
          </a:prstGeom>
        </p:spPr>
      </p:pic>
      <p:sp>
        <p:nvSpPr>
          <p:cNvPr id="22" name="Titre 26">
            <a:extLst>
              <a:ext uri="{FF2B5EF4-FFF2-40B4-BE49-F238E27FC236}">
                <a16:creationId xmlns:a16="http://schemas.microsoft.com/office/drawing/2014/main" id="{2C22189D-D3AE-468D-B17A-F5B16FA8E450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25286" y="206385"/>
            <a:ext cx="6261781" cy="508000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fr-CA" sz="2000" dirty="0">
                <a:solidFill>
                  <a:srgbClr val="137B33"/>
                </a:solidFill>
              </a:rPr>
              <a:t>quatre piliers du</a:t>
            </a:r>
            <a:br>
              <a:rPr lang="fr-CA" sz="2000" dirty="0">
                <a:solidFill>
                  <a:srgbClr val="137B33"/>
                </a:solidFill>
              </a:rPr>
            </a:br>
            <a:r>
              <a:rPr lang="fr-CA" sz="2000" dirty="0">
                <a:solidFill>
                  <a:srgbClr val="137B33"/>
                </a:solidFill>
              </a:rPr>
              <a:t>réseau transitoire</a:t>
            </a:r>
          </a:p>
        </p:txBody>
      </p:sp>
      <p:sp>
        <p:nvSpPr>
          <p:cNvPr id="17" name="Rectangle 16"/>
          <p:cNvSpPr/>
          <p:nvPr>
            <p:custDataLst>
              <p:tags r:id="rId11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14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339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9FA954F-064E-354D-9F6A-F1A21C3C78D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C375C-1D8B-B74E-AF9A-E27D6C07B0EE}"/>
              </a:ext>
            </a:extLst>
          </p:cNvPr>
          <p:cNvSpPr/>
          <p:nvPr/>
        </p:nvSpPr>
        <p:spPr>
          <a:xfrm>
            <a:off x="173812" y="717917"/>
            <a:ext cx="8796376" cy="422437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 descr="RÃ©sultats de recherche d'images pour Â«Â artmÂ Â»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7687" y="977153"/>
            <a:ext cx="1206006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s de recherche d'images pour Â«Â ville montrÃ©al logoÂ Â»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519" y="2753741"/>
            <a:ext cx="1279306" cy="8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Ã©sultats de recherche d'images pour Â«Â ville laval logoÂ Â»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676" y="2535238"/>
            <a:ext cx="1166166" cy="11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Ã©sultats de recherche d'images pour Â«Â ville Mascouche logoÂ Â»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507" y="3731822"/>
            <a:ext cx="1288233" cy="9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Ã©sultats de recherche d'images pour Â«Â Deux-montagnes logoÂ Â»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141" y="2625725"/>
            <a:ext cx="1660532" cy="8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Ã©sultats de recherche d'images pour Â«Â Terrebonne logoÂ Â»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80" b="20658"/>
          <a:stretch/>
        </p:blipFill>
        <p:spPr bwMode="auto">
          <a:xfrm>
            <a:off x="5949928" y="3858559"/>
            <a:ext cx="1202439" cy="73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Ã©sultats de recherche d'images pour Â«Â repentigny logoÂ Â»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348" y="2625725"/>
            <a:ext cx="1660533" cy="11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Ã©sultats de recherche d'images pour Â«Â St-Eustache logoÂ Â»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634" y="3658977"/>
            <a:ext cx="1548850" cy="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>
            <p:custDataLst>
              <p:tags r:id="rId9"/>
            </p:custDataLst>
          </p:nvPr>
        </p:nvSpPr>
        <p:spPr>
          <a:xfrm>
            <a:off x="8703149" y="344261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15</a:t>
            </a:fld>
            <a:endParaRPr lang="fr-CA" sz="1000" dirty="0"/>
          </a:p>
        </p:txBody>
      </p:sp>
      <p:sp>
        <p:nvSpPr>
          <p:cNvPr id="25" name="ZoneTexte 24"/>
          <p:cNvSpPr txBox="1"/>
          <p:nvPr>
            <p:custDataLst>
              <p:tags r:id="rId10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PARTENAIRES MÉTROPOLITAINS</a:t>
            </a:r>
          </a:p>
        </p:txBody>
      </p:sp>
      <p:pic>
        <p:nvPicPr>
          <p:cNvPr id="13" name="Espace réservé pour une image  4" descr="STL adapté (Laval) | Eugeri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3481" y="1884072"/>
            <a:ext cx="1476375" cy="525660"/>
          </a:xfrm>
          <a:prstGeom prst="rect">
            <a:avLst/>
          </a:prstGeom>
        </p:spPr>
      </p:pic>
      <p:pic>
        <p:nvPicPr>
          <p:cNvPr id="14" name="Picture 2" descr="RÃ©sultats de recherche d'images pour Â«Â stmÂ Â»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461" y="1691055"/>
            <a:ext cx="926639" cy="9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Ã©sultats de recherche d'images pour Â«Â rtlÂ Â»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53" y="1744991"/>
            <a:ext cx="1048870" cy="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Ã©sultats de recherche d'images pour Â«Â exo logoÂ Â»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662" y="2052917"/>
            <a:ext cx="872582" cy="2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Ã©sultats de recherche d'images pour Â«Â rem logoÂ Â»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2235" y="1113023"/>
            <a:ext cx="1021976" cy="4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46213" y="1014413"/>
            <a:ext cx="1755008" cy="5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658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Réseau transitoire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Par secteur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0946696-4FB3-CA4E-BB7B-F40D0F505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08359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17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802410"/>
            <a:ext cx="3048108" cy="130616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132301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13502" y="160674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132301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</a:t>
            </a:r>
            <a:r>
              <a:rPr lang="eu-ES" sz="1400" b="1" dirty="0">
                <a:solidFill>
                  <a:srgbClr val="FF0000"/>
                </a:solidFill>
              </a:rPr>
              <a:t>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9F249-CD5E-4040-AB6B-B275CDB595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42" y="1424197"/>
            <a:ext cx="392642" cy="1433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97E3D2-FF49-1E48-B951-AA5D059242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668" y="1602922"/>
            <a:ext cx="569540" cy="44661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B0E2466-1C20-BD43-A4C6-801B94E38CD7}"/>
              </a:ext>
            </a:extLst>
          </p:cNvPr>
          <p:cNvCxnSpPr>
            <a:cxnSpLocks/>
          </p:cNvCxnSpPr>
          <p:nvPr/>
        </p:nvCxnSpPr>
        <p:spPr>
          <a:xfrm>
            <a:off x="7872984" y="162763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>
            <p:custDataLst>
              <p:tags r:id="rId1"/>
            </p:custDataLst>
          </p:nvPr>
        </p:nvSpPr>
        <p:spPr>
          <a:xfrm rot="20970970">
            <a:off x="5788022" y="2729431"/>
            <a:ext cx="1357727" cy="766577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709E1-B86A-5846-9951-43DC171C01A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022555"/>
          </a:xfrm>
          <a:prstGeom prst="rect">
            <a:avLst/>
          </a:prstGeom>
        </p:spPr>
      </p:pic>
      <p:sp>
        <p:nvSpPr>
          <p:cNvPr id="92" name="Rectangle 91"/>
          <p:cNvSpPr/>
          <p:nvPr>
            <p:custDataLst>
              <p:tags r:id="rId2"/>
            </p:custDataLst>
          </p:nvPr>
        </p:nvSpPr>
        <p:spPr>
          <a:xfrm rot="20970970">
            <a:off x="5592880" y="2529148"/>
            <a:ext cx="1146321" cy="847065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BC52CE-6CEC-3746-9F05-1CBD34D88CB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" y="1920748"/>
            <a:ext cx="6781800" cy="3149600"/>
          </a:xfrm>
          <a:prstGeom prst="rect">
            <a:avLst/>
          </a:prstGeom>
        </p:spPr>
      </p:pic>
      <p:sp>
        <p:nvSpPr>
          <p:cNvPr id="63" name="Rectangle 62"/>
          <p:cNvSpPr/>
          <p:nvPr>
            <p:custDataLst>
              <p:tags r:id="rId3"/>
            </p:custDataLst>
          </p:nvPr>
        </p:nvSpPr>
        <p:spPr>
          <a:xfrm rot="5400000">
            <a:off x="6111096" y="1696416"/>
            <a:ext cx="3735561" cy="2330244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9" name="Rectangle 58"/>
          <p:cNvSpPr/>
          <p:nvPr>
            <p:custDataLst>
              <p:tags r:id="rId4"/>
            </p:custDataLst>
          </p:nvPr>
        </p:nvSpPr>
        <p:spPr>
          <a:xfrm>
            <a:off x="0" y="895278"/>
            <a:ext cx="7808181" cy="136614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à coins arrondis 6"/>
          <p:cNvSpPr/>
          <p:nvPr/>
        </p:nvSpPr>
        <p:spPr>
          <a:xfrm>
            <a:off x="196273" y="2190749"/>
            <a:ext cx="6680340" cy="2409009"/>
          </a:xfrm>
          <a:prstGeom prst="roundRect">
            <a:avLst>
              <a:gd name="adj" fmla="val 17129"/>
            </a:avLst>
          </a:prstGeom>
          <a:noFill/>
          <a:ln w="152400" cmpd="sng">
            <a:solidFill>
              <a:srgbClr val="EFF6DF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/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89748" y="3392617"/>
            <a:ext cx="1408256" cy="708043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344240" y="1687398"/>
            <a:ext cx="622168" cy="923827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à coins arrondis 96"/>
          <p:cNvSpPr/>
          <p:nvPr/>
        </p:nvSpPr>
        <p:spPr>
          <a:xfrm>
            <a:off x="280775" y="1145088"/>
            <a:ext cx="8553438" cy="642022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21AE473-E39C-8041-B12F-5237677D6D45}"/>
              </a:ext>
            </a:extLst>
          </p:cNvPr>
          <p:cNvGrpSpPr/>
          <p:nvPr/>
        </p:nvGrpSpPr>
        <p:grpSpPr>
          <a:xfrm>
            <a:off x="7029791" y="1240778"/>
            <a:ext cx="1431219" cy="480607"/>
            <a:chOff x="7029791" y="1240778"/>
            <a:chExt cx="1431219" cy="480607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9791" y="1240778"/>
              <a:ext cx="486476" cy="480607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4534" y="1240778"/>
              <a:ext cx="486476" cy="480607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3080" y="1240778"/>
              <a:ext cx="486476" cy="480607"/>
            </a:xfrm>
            <a:prstGeom prst="rect">
              <a:avLst/>
            </a:prstGeom>
          </p:spPr>
        </p:pic>
      </p:grpSp>
      <p:sp>
        <p:nvSpPr>
          <p:cNvPr id="94" name="Flèche gauche 43"/>
          <p:cNvSpPr/>
          <p:nvPr>
            <p:custDataLst>
              <p:tags r:id="rId7"/>
            </p:custDataLst>
          </p:nvPr>
        </p:nvSpPr>
        <p:spPr>
          <a:xfrm>
            <a:off x="5203035" y="2400653"/>
            <a:ext cx="1013861" cy="409349"/>
          </a:xfrm>
          <a:prstGeom prst="left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C453219B-CDEA-4492-9598-5BBFEC89F9E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75" y="190402"/>
            <a:ext cx="685062" cy="676796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33731519-741E-473C-97FD-CC53D79DCCB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2892117" y="1190470"/>
            <a:ext cx="558078" cy="619280"/>
          </a:xfrm>
          <a:prstGeom prst="rect">
            <a:avLst/>
          </a:prstGeom>
        </p:spPr>
      </p:pic>
      <p:cxnSp>
        <p:nvCxnSpPr>
          <p:cNvPr id="105" name="Connecteur droit avec flèche 104"/>
          <p:cNvCxnSpPr/>
          <p:nvPr>
            <p:custDataLst>
              <p:tags r:id="rId9"/>
            </p:custDataLst>
          </p:nvPr>
        </p:nvCxnSpPr>
        <p:spPr>
          <a:xfrm>
            <a:off x="3461740" y="1472983"/>
            <a:ext cx="879689" cy="0"/>
          </a:xfrm>
          <a:prstGeom prst="straightConnector1">
            <a:avLst/>
          </a:prstGeom>
          <a:ln w="76200" cmpd="sng">
            <a:solidFill>
              <a:srgbClr val="14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2020</a:t>
            </a:r>
          </a:p>
        </p:txBody>
      </p:sp>
      <p:sp>
        <p:nvSpPr>
          <p:cNvPr id="98" name="Rectangle 97"/>
          <p:cNvSpPr/>
          <p:nvPr>
            <p:custDataLst>
              <p:tags r:id="rId11"/>
            </p:custDataLst>
          </p:nvPr>
        </p:nvSpPr>
        <p:spPr>
          <a:xfrm>
            <a:off x="-1" y="4522839"/>
            <a:ext cx="9144001" cy="62066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1" name="Rectangle 60"/>
          <p:cNvSpPr/>
          <p:nvPr>
            <p:custDataLst>
              <p:tags r:id="rId12"/>
            </p:custDataLst>
          </p:nvPr>
        </p:nvSpPr>
        <p:spPr>
          <a:xfrm rot="16200000">
            <a:off x="7053631" y="2538370"/>
            <a:ext cx="1457090" cy="779228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8" name="Rectangle à coins arrondis 107"/>
          <p:cNvSpPr/>
          <p:nvPr/>
        </p:nvSpPr>
        <p:spPr>
          <a:xfrm>
            <a:off x="7515373" y="2240883"/>
            <a:ext cx="1318842" cy="2302995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23"/>
          <p:cNvGrpSpPr/>
          <p:nvPr>
            <p:custDataLst>
              <p:tags r:id="rId13"/>
            </p:custDataLst>
          </p:nvPr>
        </p:nvGrpSpPr>
        <p:grpSpPr>
          <a:xfrm>
            <a:off x="7749857" y="2768665"/>
            <a:ext cx="862939" cy="294503"/>
            <a:chOff x="6106031" y="1515169"/>
            <a:chExt cx="862939" cy="294503"/>
          </a:xfrm>
        </p:grpSpPr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5" name="Groupe 27"/>
          <p:cNvGrpSpPr/>
          <p:nvPr>
            <p:custDataLst>
              <p:tags r:id="rId14"/>
            </p:custDataLst>
          </p:nvPr>
        </p:nvGrpSpPr>
        <p:grpSpPr>
          <a:xfrm>
            <a:off x="7744850" y="3102840"/>
            <a:ext cx="862939" cy="294503"/>
            <a:chOff x="6106031" y="1515169"/>
            <a:chExt cx="862939" cy="294503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9" name="Groupe 31"/>
          <p:cNvGrpSpPr/>
          <p:nvPr>
            <p:custDataLst>
              <p:tags r:id="rId15"/>
            </p:custDataLst>
          </p:nvPr>
        </p:nvGrpSpPr>
        <p:grpSpPr>
          <a:xfrm>
            <a:off x="7745401" y="3435296"/>
            <a:ext cx="862939" cy="294503"/>
            <a:chOff x="6106031" y="1515169"/>
            <a:chExt cx="862939" cy="294503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3" name="Groupe 35"/>
          <p:cNvGrpSpPr/>
          <p:nvPr>
            <p:custDataLst>
              <p:tags r:id="rId16"/>
            </p:custDataLst>
          </p:nvPr>
        </p:nvGrpSpPr>
        <p:grpSpPr>
          <a:xfrm>
            <a:off x="7745401" y="3778798"/>
            <a:ext cx="862939" cy="294503"/>
            <a:chOff x="6106031" y="1515169"/>
            <a:chExt cx="862939" cy="294503"/>
          </a:xfrm>
        </p:grpSpPr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7" name="Groupe 39"/>
          <p:cNvGrpSpPr/>
          <p:nvPr>
            <p:custDataLst>
              <p:tags r:id="rId17"/>
            </p:custDataLst>
          </p:nvPr>
        </p:nvGrpSpPr>
        <p:grpSpPr>
          <a:xfrm>
            <a:off x="7745401" y="4119205"/>
            <a:ext cx="862939" cy="294503"/>
            <a:chOff x="6106031" y="1515169"/>
            <a:chExt cx="862939" cy="294503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sp>
        <p:nvSpPr>
          <p:cNvPr id="112" name="Rectangle à coins arrondis 111"/>
          <p:cNvSpPr/>
          <p:nvPr/>
        </p:nvSpPr>
        <p:spPr>
          <a:xfrm>
            <a:off x="7515372" y="2245096"/>
            <a:ext cx="1318841" cy="367209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à coins arrondis 108"/>
          <p:cNvSpPr/>
          <p:nvPr/>
        </p:nvSpPr>
        <p:spPr>
          <a:xfrm>
            <a:off x="4537351" y="1145088"/>
            <a:ext cx="2077264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80773" y="1145088"/>
            <a:ext cx="2531523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10" name="ZoneTexte 109"/>
          <p:cNvSpPr txBox="1"/>
          <p:nvPr>
            <p:custDataLst>
              <p:tags r:id="rId18"/>
            </p:custDataLst>
          </p:nvPr>
        </p:nvSpPr>
        <p:spPr>
          <a:xfrm>
            <a:off x="7226988" y="228124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Bus en attente </a:t>
            </a:r>
          </a:p>
        </p:txBody>
      </p:sp>
      <p:sp>
        <p:nvSpPr>
          <p:cNvPr id="95" name="Demi-tour 94"/>
          <p:cNvSpPr/>
          <p:nvPr>
            <p:custDataLst>
              <p:tags r:id="rId19"/>
            </p:custDataLst>
          </p:nvPr>
        </p:nvSpPr>
        <p:spPr>
          <a:xfrm rot="15626605" flipV="1">
            <a:off x="6215419" y="2410546"/>
            <a:ext cx="965111" cy="868273"/>
          </a:xfrm>
          <a:prstGeom prst="uturn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80775" y="1183289"/>
            <a:ext cx="2531522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Départs synchronisés avec les trains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571986" y="1183289"/>
            <a:ext cx="2042628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Embarquement </a:t>
            </a:r>
            <a:br>
              <a:rPr lang="fr-CA" sz="1600" b="1" dirty="0">
                <a:solidFill>
                  <a:schemeClr val="bg1"/>
                </a:solidFill>
              </a:rPr>
            </a:br>
            <a:r>
              <a:rPr lang="fr-CA" sz="1600" b="1" dirty="0">
                <a:solidFill>
                  <a:schemeClr val="bg1"/>
                </a:solidFill>
              </a:rPr>
              <a:t>dans la navette</a:t>
            </a:r>
          </a:p>
        </p:txBody>
      </p:sp>
      <p:sp>
        <p:nvSpPr>
          <p:cNvPr id="117" name="Rectangle 116"/>
          <p:cNvSpPr/>
          <p:nvPr>
            <p:custDataLst>
              <p:tags r:id="rId22"/>
            </p:custDataLst>
          </p:nvPr>
        </p:nvSpPr>
        <p:spPr>
          <a:xfrm rot="5400000">
            <a:off x="-1426720" y="3325045"/>
            <a:ext cx="3123906" cy="2704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8" name="Rectangle 117"/>
          <p:cNvSpPr/>
          <p:nvPr>
            <p:custDataLst>
              <p:tags r:id="rId23"/>
            </p:custDataLst>
          </p:nvPr>
        </p:nvSpPr>
        <p:spPr>
          <a:xfrm rot="5400000">
            <a:off x="-106985" y="1803763"/>
            <a:ext cx="549833" cy="3358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9" name="Image 118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112" y="3446855"/>
            <a:ext cx="471054" cy="464248"/>
          </a:xfrm>
          <a:prstGeom prst="rect">
            <a:avLst/>
          </a:prstGeom>
        </p:spPr>
      </p:pic>
      <p:pic>
        <p:nvPicPr>
          <p:cNvPr id="120" name="Image 119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976" y="3312414"/>
            <a:ext cx="471054" cy="464248"/>
          </a:xfrm>
          <a:prstGeom prst="rect">
            <a:avLst/>
          </a:prstGeom>
        </p:spPr>
      </p:pic>
      <p:sp>
        <p:nvSpPr>
          <p:cNvPr id="121" name="ZoneTexte 120"/>
          <p:cNvSpPr txBox="1"/>
          <p:nvPr>
            <p:custDataLst>
              <p:tags r:id="rId24"/>
            </p:custDataLst>
          </p:nvPr>
        </p:nvSpPr>
        <p:spPr>
          <a:xfrm>
            <a:off x="254005" y="237360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GARE BOIS-FRANC</a:t>
            </a:r>
          </a:p>
        </p:txBody>
      </p:sp>
      <p:sp>
        <p:nvSpPr>
          <p:cNvPr id="60" name="Rectangle à coins arrondis 16">
            <a:extLst>
              <a:ext uri="{FF2B5EF4-FFF2-40B4-BE49-F238E27FC236}">
                <a16:creationId xmlns:a16="http://schemas.microsoft.com/office/drawing/2014/main" id="{FD3AEDCE-41F8-BB48-9E98-440CCF7A6EDA}"/>
              </a:ext>
            </a:extLst>
          </p:cNvPr>
          <p:cNvSpPr/>
          <p:nvPr/>
        </p:nvSpPr>
        <p:spPr>
          <a:xfrm>
            <a:off x="2861184" y="180043"/>
            <a:ext cx="988439" cy="362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4" name="ZoneTexte 63"/>
          <p:cNvSpPr txBox="1"/>
          <p:nvPr>
            <p:custDataLst>
              <p:tags r:id="rId25"/>
            </p:custDataLst>
          </p:nvPr>
        </p:nvSpPr>
        <p:spPr>
          <a:xfrm>
            <a:off x="949373" y="155448"/>
            <a:ext cx="580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NAVETTE 964</a:t>
            </a:r>
            <a:endParaRPr lang="eu-ES" sz="2000" b="1" dirty="0">
              <a:solidFill>
                <a:srgbClr val="FF0000"/>
              </a:solidFill>
            </a:endParaRPr>
          </a:p>
          <a:p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139F8C9-6ADE-0943-8BC5-324579F5647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18</a:t>
            </a:fld>
            <a:endParaRPr lang="fr-CA" sz="1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05CCE9-E6E2-E844-861F-0505A9FE6854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345" y="113755"/>
            <a:ext cx="688537" cy="5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5582778-AA07-E94A-A706-3B46EF79A4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19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5873858" y="802410"/>
            <a:ext cx="3167739" cy="136002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3" name="ZoneTexte 12"/>
          <p:cNvSpPr txBox="1"/>
          <p:nvPr/>
        </p:nvSpPr>
        <p:spPr>
          <a:xfrm>
            <a:off x="5993489" y="798143"/>
            <a:ext cx="304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NAVETTE D’AUTOBUS EXPRESS</a:t>
            </a:r>
            <a:endParaRPr lang="eu-ES" sz="12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5974598" y="1534600"/>
            <a:ext cx="2968864" cy="552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6872411" y="1632052"/>
            <a:ext cx="357903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ZoneTexte 17"/>
          <p:cNvSpPr txBox="1"/>
          <p:nvPr/>
        </p:nvSpPr>
        <p:spPr>
          <a:xfrm>
            <a:off x="5974598" y="1557592"/>
            <a:ext cx="2947334" cy="469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</a:t>
            </a:r>
            <a:r>
              <a:rPr lang="eu-ES" sz="1400" b="1" dirty="0">
                <a:solidFill>
                  <a:schemeClr val="bg1"/>
                </a:solidFill>
              </a:rPr>
              <a:t>404  </a:t>
            </a:r>
            <a:r>
              <a:rPr lang="eu-ES" sz="1200" b="1" dirty="0">
                <a:solidFill>
                  <a:srgbClr val="FF0000"/>
                </a:solidFill>
              </a:rPr>
              <a:t>         </a:t>
            </a:r>
            <a:r>
              <a:rPr lang="eu-ES" sz="1050" dirty="0"/>
              <a:t>(en service les fins de semaine </a:t>
            </a:r>
            <a:r>
              <a:rPr lang="fr-FR" sz="1050" dirty="0"/>
              <a:t>depuis le 11 janvier 2020)</a:t>
            </a:r>
            <a:endParaRPr lang="eu-ES" sz="1050" dirty="0"/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F0602F-3FAE-6F47-AB89-303F936EDB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369" y="1652797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REM 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Travaux à venir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21EECC65-D04B-A549-89B8-D0B07AD7E5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20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" y="714343"/>
            <a:ext cx="9136143" cy="4425319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873858" y="802411"/>
            <a:ext cx="3167739" cy="11286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r>
              <a:rPr lang="eu-ES" sz="1200" dirty="0"/>
              <a:t>             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24" name="Rectangle à coins arrondis 16">
            <a:extLst>
              <a:ext uri="{FF2B5EF4-FFF2-40B4-BE49-F238E27FC236}">
                <a16:creationId xmlns:a16="http://schemas.microsoft.com/office/drawing/2014/main" id="{4F933A43-4EB0-BA4E-8E86-9F335CFAE57D}"/>
              </a:ext>
            </a:extLst>
          </p:cNvPr>
          <p:cNvSpPr/>
          <p:nvPr/>
        </p:nvSpPr>
        <p:spPr>
          <a:xfrm>
            <a:off x="7165119" y="1042063"/>
            <a:ext cx="58521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5982346" y="1323016"/>
            <a:ext cx="2961115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727527" y="1390507"/>
            <a:ext cx="19627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727527" y="1600056"/>
            <a:ext cx="196274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5967034" y="1323016"/>
            <a:ext cx="13047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8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8150728" y="1390137"/>
            <a:ext cx="288637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18" name="Rectangle à coins arrondis 21">
            <a:extLst>
              <a:ext uri="{FF2B5EF4-FFF2-40B4-BE49-F238E27FC236}">
                <a16:creationId xmlns:a16="http://schemas.microsoft.com/office/drawing/2014/main" id="{CE40D7F1-21A3-AD45-B7C3-8DCFD97CAE02}"/>
              </a:ext>
            </a:extLst>
          </p:cNvPr>
          <p:cNvSpPr/>
          <p:nvPr/>
        </p:nvSpPr>
        <p:spPr>
          <a:xfrm>
            <a:off x="8150728" y="1603821"/>
            <a:ext cx="386287" cy="187194"/>
          </a:xfrm>
          <a:prstGeom prst="roundRect">
            <a:avLst/>
          </a:prstGeom>
          <a:solidFill>
            <a:srgbClr val="DE5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ZoneTexte 22"/>
          <p:cNvSpPr txBox="1"/>
          <p:nvPr/>
        </p:nvSpPr>
        <p:spPr>
          <a:xfrm>
            <a:off x="7209344" y="1323016"/>
            <a:ext cx="1485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    </a:t>
            </a:r>
            <a:r>
              <a:rPr lang="eu-ES" sz="1400" b="1" dirty="0">
                <a:solidFill>
                  <a:srgbClr val="FFFFFF"/>
                </a:solidFill>
              </a:rPr>
              <a:t>59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 </a:t>
            </a:r>
            <a:r>
              <a:rPr lang="eu-ES" sz="1400" b="1" dirty="0">
                <a:solidFill>
                  <a:srgbClr val="FFFFFF"/>
                </a:solidFill>
              </a:rPr>
              <a:t>405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ADC589-16C4-DA4A-AE4B-59B55B6260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406" y="1095140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124264F2-C168-464E-BB6C-BF3E81CDA4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4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43" name="ZoneTexte 42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21</a:t>
            </a:fld>
            <a:endParaRPr lang="fr-CA" sz="1000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5" name="Grouper 34"/>
          <p:cNvGrpSpPr/>
          <p:nvPr/>
        </p:nvGrpSpPr>
        <p:grpSpPr>
          <a:xfrm>
            <a:off x="4425923" y="1119273"/>
            <a:ext cx="1919219" cy="805460"/>
            <a:chOff x="6994165" y="1917773"/>
            <a:chExt cx="1919219" cy="805460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8" name="Image 37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37" name="Connecteur droit avec flèche 36"/>
          <p:cNvCxnSpPr/>
          <p:nvPr/>
        </p:nvCxnSpPr>
        <p:spPr>
          <a:xfrm>
            <a:off x="3151603" y="1652614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05438" y="1375601"/>
            <a:ext cx="850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ACTUEL				  45 min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192160" y="1920286"/>
            <a:ext cx="1919219" cy="805460"/>
            <a:chOff x="6994165" y="1917773"/>
            <a:chExt cx="1919219" cy="805460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4" name="Image 33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52" name="Connecteur droit avec flèche 51"/>
          <p:cNvCxnSpPr/>
          <p:nvPr/>
        </p:nvCxnSpPr>
        <p:spPr>
          <a:xfrm>
            <a:off x="6183512" y="2435957"/>
            <a:ext cx="899071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178757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DE L’ITINÉRAIRE PRIVILÉGIÉ			   1 h 20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5099056" y="3623361"/>
            <a:ext cx="2930347" cy="805460"/>
            <a:chOff x="5145845" y="2565758"/>
            <a:chExt cx="2930347" cy="805460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5145845" y="2778432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1" name="Image 3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0" y="2565758"/>
              <a:ext cx="837192" cy="805460"/>
            </a:xfrm>
            <a:prstGeom prst="rect">
              <a:avLst/>
            </a:prstGeom>
          </p:spPr>
        </p:pic>
      </p:grpSp>
      <p:cxnSp>
        <p:nvCxnSpPr>
          <p:cNvPr id="61" name="Connecteur droit avec flèche 60"/>
          <p:cNvCxnSpPr/>
          <p:nvPr/>
        </p:nvCxnSpPr>
        <p:spPr>
          <a:xfrm>
            <a:off x="3840466" y="4146827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205438" y="3877413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EN VOITURE				jusqu’à 1 h 50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21107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2E66559-7373-C140-93A2-E5B7B6914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22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" y="713363"/>
            <a:ext cx="9140190" cy="442727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4000" y="802411"/>
            <a:ext cx="3048108" cy="1326428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8016" y="79778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2245" y="132265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74013" y="160638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3E85AE8-81AA-3D48-ABBC-B988AE62EC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65" y="1424197"/>
            <a:ext cx="392642" cy="1433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C9E033-1897-534B-93C5-BECA5C1945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722" y="1615012"/>
            <a:ext cx="538190" cy="422034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47D67B-5F58-EE42-84B7-97AC7242920D}"/>
              </a:ext>
            </a:extLst>
          </p:cNvPr>
          <p:cNvCxnSpPr>
            <a:cxnSpLocks/>
          </p:cNvCxnSpPr>
          <p:nvPr/>
        </p:nvCxnSpPr>
        <p:spPr>
          <a:xfrm>
            <a:off x="2139696" y="1636776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37AF2346-50DB-2F4B-B7DB-40C29D9A61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" y="714344"/>
            <a:ext cx="9136141" cy="4425318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4772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322656"/>
            <a:ext cx="2851727" cy="758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97547"/>
            <a:ext cx="359306" cy="173182"/>
          </a:xfrm>
          <a:prstGeom prst="roundRect">
            <a:avLst/>
          </a:prstGeom>
          <a:solidFill>
            <a:srgbClr val="2F75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607096"/>
            <a:ext cx="35930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53147" y="1818377"/>
            <a:ext cx="359308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144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151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902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498566" y="1397547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2498565" y="1607096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ZoneTexte 21"/>
          <p:cNvSpPr txBox="1"/>
          <p:nvPr/>
        </p:nvSpPr>
        <p:spPr>
          <a:xfrm>
            <a:off x="1726527" y="1322656"/>
            <a:ext cx="12535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</p:txBody>
      </p:sp>
      <p:sp>
        <p:nvSpPr>
          <p:cNvPr id="26" name="Rectangle à coins arrondis 16">
            <a:extLst>
              <a:ext uri="{FF2B5EF4-FFF2-40B4-BE49-F238E27FC236}">
                <a16:creationId xmlns:a16="http://schemas.microsoft.com/office/drawing/2014/main" id="{55B7337E-D13B-FA4D-8A3E-FEAB75C03C0D}"/>
              </a:ext>
            </a:extLst>
          </p:cNvPr>
          <p:cNvSpPr/>
          <p:nvPr/>
        </p:nvSpPr>
        <p:spPr>
          <a:xfrm>
            <a:off x="1439726" y="1042063"/>
            <a:ext cx="67665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D09047-AA59-7D45-8D53-E0A0FD737E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398" y="930302"/>
            <a:ext cx="591312" cy="4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C479744-4BE3-EA4A-A9D2-5E38E8C9F9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" y="714343"/>
            <a:ext cx="9136139" cy="4425317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2960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MAINTIEN DU SERVICE</a:t>
            </a:r>
          </a:p>
          <a:p>
            <a:pPr algn="ctr"/>
            <a:r>
              <a:rPr lang="eu-ES" sz="1050" dirty="0"/>
              <a:t>(</a:t>
            </a:r>
            <a:r>
              <a:rPr lang="eu-ES" sz="1050" dirty="0" err="1"/>
              <a:t>hors</a:t>
            </a:r>
            <a:r>
              <a:rPr lang="eu-ES" sz="1050" dirty="0"/>
              <a:t> </a:t>
            </a:r>
            <a:r>
              <a:rPr lang="eu-ES" sz="1050" dirty="0" err="1"/>
              <a:t>pointe</a:t>
            </a:r>
            <a:r>
              <a:rPr lang="eu-ES" sz="1050" dirty="0"/>
              <a:t> et </a:t>
            </a:r>
            <a:r>
              <a:rPr lang="eu-ES" sz="1050" dirty="0" err="1"/>
              <a:t>fins</a:t>
            </a:r>
            <a:r>
              <a:rPr lang="eu-ES" sz="1050" dirty="0"/>
              <a:t> de </a:t>
            </a:r>
            <a:r>
              <a:rPr lang="eu-ES" sz="1050" dirty="0" err="1"/>
              <a:t>semaine</a:t>
            </a:r>
            <a:r>
              <a:rPr lang="eu-ES" sz="1050" dirty="0"/>
              <a:t>)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295439"/>
            <a:ext cx="2851727" cy="7683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44675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540420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26385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/>
              <a:t>Ligne de taxi collectif T26</a:t>
            </a: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4050258-9840-9846-B269-4762F8432E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44" y="1190626"/>
            <a:ext cx="806760" cy="632638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E61855B-BF1D-464A-A35C-7482D6AC5B3D}"/>
              </a:ext>
            </a:extLst>
          </p:cNvPr>
          <p:cNvCxnSpPr>
            <a:cxnSpLocks/>
          </p:cNvCxnSpPr>
          <p:nvPr/>
        </p:nvCxnSpPr>
        <p:spPr>
          <a:xfrm>
            <a:off x="1591056" y="136601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F6FC8F3F-FF3B-B24D-B595-36EBCC9777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25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SECTEUR LAVAL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05438" y="1119273"/>
            <a:ext cx="8707946" cy="805460"/>
            <a:chOff x="205438" y="1176998"/>
            <a:chExt cx="8707946" cy="805460"/>
          </a:xfrm>
        </p:grpSpPr>
        <p:grpSp>
          <p:nvGrpSpPr>
            <p:cNvPr id="35" name="Grouper 34"/>
            <p:cNvGrpSpPr/>
            <p:nvPr/>
          </p:nvGrpSpPr>
          <p:grpSpPr>
            <a:xfrm>
              <a:off x="6994165" y="1176998"/>
              <a:ext cx="1919219" cy="805460"/>
              <a:chOff x="6994165" y="1917773"/>
              <a:chExt cx="1919219" cy="805460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8" name="Image 37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37" name="Connecteur droit avec flèche 36"/>
            <p:cNvCxnSpPr/>
            <p:nvPr/>
          </p:nvCxnSpPr>
          <p:spPr>
            <a:xfrm>
              <a:off x="5662120" y="166415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05438" y="1433326"/>
              <a:ext cx="85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				38 min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5438" y="1890678"/>
            <a:ext cx="8825126" cy="805460"/>
            <a:chOff x="205438" y="1917773"/>
            <a:chExt cx="8825126" cy="805460"/>
          </a:xfrm>
        </p:grpSpPr>
        <p:grpSp>
          <p:nvGrpSpPr>
            <p:cNvPr id="3" name="Grouper 2"/>
            <p:cNvGrpSpPr/>
            <p:nvPr/>
          </p:nvGrpSpPr>
          <p:grpSpPr>
            <a:xfrm>
              <a:off x="6994165" y="1917773"/>
              <a:ext cx="1919219" cy="805460"/>
              <a:chOff x="6994165" y="1917773"/>
              <a:chExt cx="1919219" cy="805460"/>
            </a:xfrm>
          </p:grpSpPr>
          <p:sp>
            <p:nvSpPr>
              <p:cNvPr id="33" name="Rectangle à coins arrondis 32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4" name="Image 33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52" name="Connecteur droit avec flèche 51"/>
            <p:cNvCxnSpPr/>
            <p:nvPr/>
          </p:nvCxnSpPr>
          <p:spPr>
            <a:xfrm>
              <a:off x="5662120" y="23988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			 1 h 10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05438" y="3433487"/>
            <a:ext cx="8825126" cy="805460"/>
            <a:chOff x="205438" y="2565758"/>
            <a:chExt cx="8825126" cy="805460"/>
          </a:xfrm>
        </p:grpSpPr>
        <p:grpSp>
          <p:nvGrpSpPr>
            <p:cNvPr id="2" name="Grouper 1"/>
            <p:cNvGrpSpPr/>
            <p:nvPr/>
          </p:nvGrpSpPr>
          <p:grpSpPr>
            <a:xfrm>
              <a:off x="5145845" y="2565758"/>
              <a:ext cx="2930347" cy="805460"/>
              <a:chOff x="5145845" y="2565758"/>
              <a:chExt cx="2930347" cy="805460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5145845" y="2778432"/>
                <a:ext cx="2531882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1" name="Image 30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9000" y="2565758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61" name="Connecteur droit avec flèche 60"/>
            <p:cNvCxnSpPr/>
            <p:nvPr/>
          </p:nvCxnSpPr>
          <p:spPr>
            <a:xfrm>
              <a:off x="3887255" y="30084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EN VOITURE				jusqu’à 1 h 50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8417CB4-31F8-714F-9100-1B2DDCDD41F9}"/>
              </a:ext>
            </a:extLst>
          </p:cNvPr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13303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5B56B9-472E-6D49-BA9D-942B5FB67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26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04235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(en tout temps)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9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040244" y="1351274"/>
            <a:ext cx="409864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053138" y="1276309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968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8FBC76-B164-4949-AB9D-1BD1A6E39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298" y="1278115"/>
            <a:ext cx="684494" cy="536761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470759E-0739-ED4D-A5FB-EC37D0D4F6B2}"/>
              </a:ext>
            </a:extLst>
          </p:cNvPr>
          <p:cNvCxnSpPr>
            <a:cxnSpLocks/>
          </p:cNvCxnSpPr>
          <p:nvPr/>
        </p:nvCxnSpPr>
        <p:spPr>
          <a:xfrm>
            <a:off x="7827264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9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B44B380-A96D-FB4F-AB5A-C32171F6B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27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2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2183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293549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7042078" y="1542797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259068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</a:t>
            </a:r>
            <a:r>
              <a:rPr lang="eu-ES" sz="1400" dirty="0" err="1"/>
              <a:t>ferroviaire</a:t>
            </a:r>
            <a:r>
              <a:rPr lang="eu-ES" sz="1400" dirty="0"/>
              <a:t>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 </a:t>
            </a:r>
            <a:r>
              <a:rPr lang="eu-ES" sz="1400" b="1" dirty="0">
                <a:solidFill>
                  <a:schemeClr val="bg1"/>
                </a:solidFill>
              </a:rPr>
              <a:t>964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r>
              <a:rPr lang="eu-ES" sz="1400" dirty="0"/>
              <a:t> 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0F5CD5-CBE1-DF4C-B895-656D74C646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502" y="1356868"/>
            <a:ext cx="392642" cy="1433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C63F09-DF42-9B42-881E-BC4C9E6F37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228" y="1544737"/>
            <a:ext cx="542108" cy="425106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C1C82AA-3F6C-5643-B880-D417786F01EB}"/>
              </a:ext>
            </a:extLst>
          </p:cNvPr>
          <p:cNvCxnSpPr>
            <a:cxnSpLocks/>
          </p:cNvCxnSpPr>
          <p:nvPr/>
        </p:nvCxnSpPr>
        <p:spPr>
          <a:xfrm>
            <a:off x="7799832" y="1572768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6F2436C-8F0F-1046-B555-D816A8A6EF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28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" y="713392"/>
            <a:ext cx="9136139" cy="4427220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5927864" y="802411"/>
            <a:ext cx="3048108" cy="108832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ZoneTexte 27"/>
          <p:cNvSpPr txBox="1"/>
          <p:nvPr/>
        </p:nvSpPr>
        <p:spPr>
          <a:xfrm>
            <a:off x="6031880" y="797412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6026109" y="1293549"/>
            <a:ext cx="2851727" cy="532947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54641" y="1375234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54640" y="1586515"/>
            <a:ext cx="385395" cy="173182"/>
          </a:xfrm>
          <a:prstGeom prst="roundRect">
            <a:avLst/>
          </a:prstGeom>
          <a:solidFill>
            <a:srgbClr val="90C8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094148" y="1303276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470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475</a:t>
            </a:r>
          </a:p>
        </p:txBody>
      </p:sp>
      <p:sp>
        <p:nvSpPr>
          <p:cNvPr id="12" name="ZoneTexte 11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E5D6B1-F3E3-8040-B24F-F9EA5FB21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763" y="1320292"/>
            <a:ext cx="644245" cy="5052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F6248AF-5663-9F48-9746-FC93D87ABA1C}"/>
              </a:ext>
            </a:extLst>
          </p:cNvPr>
          <p:cNvCxnSpPr>
            <a:cxnSpLocks/>
          </p:cNvCxnSpPr>
          <p:nvPr/>
        </p:nvCxnSpPr>
        <p:spPr>
          <a:xfrm>
            <a:off x="7360920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8A8DFCC-88C2-3046-8322-A6DA8D605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25678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29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05437" y="1117210"/>
            <a:ext cx="9250289" cy="805460"/>
            <a:chOff x="205437" y="1271787"/>
            <a:chExt cx="9250289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352017" y="1463667"/>
              <a:ext cx="2133599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425" y="1271787"/>
              <a:ext cx="837192" cy="80546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205437" y="1532678"/>
              <a:ext cx="9250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173788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26 à 30 min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5412937" y="1763511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r 6"/>
          <p:cNvGrpSpPr/>
          <p:nvPr/>
        </p:nvGrpSpPr>
        <p:grpSpPr>
          <a:xfrm>
            <a:off x="205438" y="1921061"/>
            <a:ext cx="9032119" cy="805460"/>
            <a:chOff x="205438" y="1922670"/>
            <a:chExt cx="9032119" cy="80546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6477757" y="2114550"/>
              <a:ext cx="2368385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286500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jusqu’à 1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dirty="0">
                  <a:solidFill>
                    <a:srgbClr val="262626"/>
                  </a:solidFill>
                </a:rPr>
                <a:t>h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spc="-150" dirty="0">
                  <a:solidFill>
                    <a:srgbClr val="262626"/>
                  </a:solidFill>
                </a:rPr>
                <a:t>05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5614121" y="2419350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Image 31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365" y="1922670"/>
              <a:ext cx="837192" cy="805460"/>
            </a:xfrm>
            <a:prstGeom prst="rect">
              <a:avLst/>
            </a:prstGeom>
          </p:spPr>
        </p:pic>
      </p:grpSp>
      <p:grpSp>
        <p:nvGrpSpPr>
          <p:cNvPr id="5" name="Grouper 4"/>
          <p:cNvGrpSpPr/>
          <p:nvPr/>
        </p:nvGrpSpPr>
        <p:grpSpPr>
          <a:xfrm>
            <a:off x="205438" y="2740132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1</a:t>
              </a:r>
              <a:r>
                <a:rPr lang="fr-FR" sz="2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h </a:t>
              </a: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15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4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88DF39-3CF1-7E46-9626-3E619A3C4E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46829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526E1C-82C2-4959-A902-684BF7EE57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779941" y="893694"/>
            <a:ext cx="2201162" cy="4081903"/>
          </a:xfrm>
          <a:prstGeom prst="rect">
            <a:avLst/>
          </a:prstGeom>
          <a:solidFill>
            <a:srgbClr val="00833D"/>
          </a:solidFill>
        </p:spPr>
        <p:txBody>
          <a:bodyPr vert="horz" wrap="square" lIns="0" tIns="0" rIns="0" bIns="0" anchor="ctr" anchorCtr="0">
            <a:norm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/>
            <a:endParaRPr lang="fr-CA" cap="none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</a:t>
            </a:fld>
            <a:endParaRPr lang="fr-CA" sz="1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B6365F-302D-F346-AEA4-A2B99E2192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0" y="882000"/>
            <a:ext cx="6469627" cy="419213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2519CB-6436-5C4A-9FCB-E46F016F2760}"/>
              </a:ext>
            </a:extLst>
          </p:cNvPr>
          <p:cNvSpPr txBox="1"/>
          <p:nvPr/>
        </p:nvSpPr>
        <p:spPr>
          <a:xfrm>
            <a:off x="6862069" y="978819"/>
            <a:ext cx="21803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  <a:latin typeface="+mj-lt"/>
              </a:rPr>
              <a:t>Le REM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rapide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fréquent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fiable et sécuritaire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</a:rPr>
              <a:t>Connexions </a:t>
            </a:r>
            <a:br>
              <a:rPr lang="fr-CA" sz="1400" dirty="0">
                <a:solidFill>
                  <a:schemeClr val="bg1"/>
                </a:solidFill>
              </a:rPr>
            </a:br>
            <a:r>
              <a:rPr lang="fr-CA" sz="1400" dirty="0">
                <a:solidFill>
                  <a:schemeClr val="bg1"/>
                </a:solidFill>
              </a:rPr>
              <a:t>avec le réseau de transport existant</a:t>
            </a:r>
          </a:p>
          <a:p>
            <a:pPr marL="225425" indent="-225425"/>
            <a:endParaRPr lang="fr-CA" sz="1600" dirty="0">
              <a:solidFill>
                <a:schemeClr val="bg1"/>
              </a:solidFill>
              <a:latin typeface="+mj-lt"/>
            </a:endParaRPr>
          </a:p>
          <a:p>
            <a:pPr marL="225425" indent="-225425"/>
            <a:r>
              <a:rPr lang="fr-CA" sz="1400" b="1" dirty="0">
                <a:solidFill>
                  <a:schemeClr val="bg1"/>
                </a:solidFill>
                <a:latin typeface="+mj-lt"/>
              </a:rPr>
              <a:t>Ligne Deux-Montagnes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+ 100 000 déplacements supplémentaires        dans les deux directions aux heures de pointe</a:t>
            </a:r>
          </a:p>
          <a:p>
            <a:pPr>
              <a:spcAft>
                <a:spcPts val="1200"/>
              </a:spcAft>
            </a:pPr>
            <a:br>
              <a:rPr lang="fr-CA" sz="1100" dirty="0">
                <a:solidFill>
                  <a:schemeClr val="bg1"/>
                </a:solidFill>
                <a:latin typeface="+mj-lt"/>
              </a:rPr>
            </a:br>
            <a:endParaRPr lang="fr-CA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1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5527524-EDA4-C048-B8FA-9ACF6AC3F9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30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" y="713363"/>
            <a:ext cx="9140190" cy="442727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3910852"/>
            <a:ext cx="3048108" cy="1104177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3911600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4436473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07703" y="4511438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4436473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Côte-Vertu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F3EE12-EC6A-F942-9915-31C2C78529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403" y="4456684"/>
            <a:ext cx="644245" cy="50520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D8A1A26-4ECE-0146-B961-0BC299AB72C1}"/>
              </a:ext>
            </a:extLst>
          </p:cNvPr>
          <p:cNvCxnSpPr>
            <a:cxnSpLocks/>
          </p:cNvCxnSpPr>
          <p:nvPr/>
        </p:nvCxnSpPr>
        <p:spPr>
          <a:xfrm>
            <a:off x="7882128" y="452628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AEC96C3-01FD-CF40-BC89-C8C262B1A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31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" y="717232"/>
            <a:ext cx="9136137" cy="4425316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7"/>
            <a:ext cx="3048108" cy="89804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DÉPLACEMENT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091734" y="4432290"/>
            <a:ext cx="2851727" cy="289199"/>
          </a:xfrm>
          <a:prstGeom prst="roundRect">
            <a:avLst>
              <a:gd name="adj" fmla="val 2299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881090" y="448525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120598" y="4410203"/>
            <a:ext cx="12038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</a:t>
            </a:r>
          </a:p>
        </p:txBody>
      </p:sp>
      <p:sp>
        <p:nvSpPr>
          <p:cNvPr id="20" name="ZoneTexte 19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81A3D8-C6B5-DE4F-8D06-A21B3D3882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56" y="4363974"/>
            <a:ext cx="575900" cy="4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82C1E22-773C-234E-82B5-B98F97D49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" y="714343"/>
            <a:ext cx="9136139" cy="4425317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6"/>
            <a:ext cx="3048108" cy="11457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115793" y="4213385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81091" y="4311293"/>
            <a:ext cx="288636" cy="173182"/>
          </a:xfrm>
          <a:prstGeom prst="roundRect">
            <a:avLst/>
          </a:prstGeom>
          <a:solidFill>
            <a:srgbClr val="8E66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81090" y="4522574"/>
            <a:ext cx="385395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6877414" y="4736726"/>
            <a:ext cx="385395" cy="173182"/>
          </a:xfrm>
          <a:prstGeom prst="roundRect">
            <a:avLst/>
          </a:prstGeom>
          <a:solidFill>
            <a:srgbClr val="57BE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Rectangle à coins arrondis 21"/>
          <p:cNvSpPr/>
          <p:nvPr/>
        </p:nvSpPr>
        <p:spPr>
          <a:xfrm>
            <a:off x="8018297" y="4311293"/>
            <a:ext cx="37066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8018296" y="4522574"/>
            <a:ext cx="295215" cy="173182"/>
          </a:xfrm>
          <a:prstGeom prst="roundRect">
            <a:avLst/>
          </a:prstGeom>
          <a:solidFill>
            <a:srgbClr val="F5CB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7257804" y="4240454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117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20" name="ZoneTexte 1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120598" y="4240454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64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EA7296F-63E3-3943-840B-5329FEC04B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8770" y="4608576"/>
            <a:ext cx="547486" cy="4293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F9FA70B-242D-6B4C-9436-7E1E15D635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32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3520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7FE6D98-B967-AB44-9D0F-80BFE0248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5588" y="802411"/>
            <a:ext cx="3048108" cy="1105764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9604" y="790795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3833" y="1315668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69802" y="1390633"/>
            <a:ext cx="409864" cy="173182"/>
          </a:xfrm>
          <a:prstGeom prst="roundRect">
            <a:avLst/>
          </a:prstGeom>
          <a:solidFill>
            <a:srgbClr val="E82F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2696" y="1315668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919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Namur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B107DC-F571-484F-B769-17B0905C8F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371" y="1347724"/>
            <a:ext cx="644245" cy="5052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6E30BE1-4007-7847-B103-E119801E77ED}"/>
              </a:ext>
            </a:extLst>
          </p:cNvPr>
          <p:cNvCxnSpPr>
            <a:cxnSpLocks/>
          </p:cNvCxnSpPr>
          <p:nvPr/>
        </p:nvCxnSpPr>
        <p:spPr>
          <a:xfrm>
            <a:off x="1901952" y="1384300"/>
            <a:ext cx="0" cy="3896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128D661-256D-3440-A03A-5A2EF12238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" y="713392"/>
            <a:ext cx="9136141" cy="4427221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5588" y="802411"/>
            <a:ext cx="3048108" cy="11495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9604" y="797051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  <a:p>
            <a:pPr algn="ctr"/>
            <a:endParaRPr lang="eu-ES" sz="14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53778" y="1103222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43189" y="1199806"/>
            <a:ext cx="28863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43190" y="1409355"/>
            <a:ext cx="385394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43189" y="1620636"/>
            <a:ext cx="385395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2697" y="1124758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92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165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465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106CA6B-B787-474A-8756-FC7D4E7C18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203" y="1247140"/>
            <a:ext cx="644245" cy="505200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BFD3B4A-9AEA-5542-85C6-E761DE877496}"/>
              </a:ext>
            </a:extLst>
          </p:cNvPr>
          <p:cNvCxnSpPr>
            <a:cxnSpLocks/>
          </p:cNvCxnSpPr>
          <p:nvPr/>
        </p:nvCxnSpPr>
        <p:spPr>
          <a:xfrm>
            <a:off x="1691640" y="1189482"/>
            <a:ext cx="0" cy="5935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E5AB6CA9-9132-F047-8DBA-2BEFCCC831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grpSp>
        <p:nvGrpSpPr>
          <p:cNvPr id="10" name="Grouper 9"/>
          <p:cNvGrpSpPr/>
          <p:nvPr/>
        </p:nvGrpSpPr>
        <p:grpSpPr>
          <a:xfrm>
            <a:off x="6553202" y="1962150"/>
            <a:ext cx="1848678" cy="805460"/>
            <a:chOff x="6553202" y="1962150"/>
            <a:chExt cx="1848678" cy="805460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6553202" y="2154030"/>
              <a:ext cx="1467678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41" name="Image 4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88" y="1962150"/>
              <a:ext cx="837192" cy="80546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35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6553201" y="1117210"/>
            <a:ext cx="1724474" cy="805460"/>
            <a:chOff x="6553201" y="1117210"/>
            <a:chExt cx="1724474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553201" y="1309090"/>
              <a:ext cx="1343473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0483" y="1117210"/>
              <a:ext cx="837192" cy="805460"/>
            </a:xfrm>
            <a:prstGeom prst="rect">
              <a:avLst/>
            </a:prstGeom>
          </p:spPr>
        </p:pic>
      </p:grpSp>
      <p:sp>
        <p:nvSpPr>
          <p:cNvPr id="40" name="ZoneTexte 39"/>
          <p:cNvSpPr txBox="1"/>
          <p:nvPr/>
        </p:nvSpPr>
        <p:spPr>
          <a:xfrm>
            <a:off x="205437" y="1378101"/>
            <a:ext cx="92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ACTUEL				8 min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5670704" y="160893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200888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PROJETÉ			35 min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5670704" y="244399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r 4"/>
          <p:cNvGrpSpPr/>
          <p:nvPr/>
        </p:nvGrpSpPr>
        <p:grpSpPr>
          <a:xfrm>
            <a:off x="205438" y="2777418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36 min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776197"/>
          </a:xfrm>
          <a:prstGeom prst="roundRect">
            <a:avLst>
              <a:gd name="adj" fmla="val 10521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8"/>
            <a:ext cx="2857498" cy="1181883"/>
          </a:xfrm>
          <a:prstGeom prst="roundRect">
            <a:avLst>
              <a:gd name="adj" fmla="val 975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MASCOUCHE ET TERREBONNE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974101" y="1777602"/>
            <a:ext cx="282420" cy="173182"/>
          </a:xfrm>
          <a:prstGeom prst="roundRect">
            <a:avLst/>
          </a:prstGeom>
          <a:solidFill>
            <a:srgbClr val="E7BD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974100" y="1988883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5970536" y="1276309"/>
            <a:ext cx="305135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d’autobus bus gare Terrebonne ou gare Mascouche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chemeClr val="bg1"/>
                </a:solidFill>
              </a:rPr>
              <a:t>30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140</a:t>
            </a:r>
            <a:endParaRPr lang="eu-ES" sz="1400" b="1" dirty="0">
              <a:solidFill>
                <a:srgbClr val="FF0000"/>
              </a:solidFill>
            </a:endParaRP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2B38B-8D1F-B047-A35A-B9FD643084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36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F93889-8A86-A742-8607-8D69C7C72E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644" y="2057589"/>
            <a:ext cx="550800" cy="4319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76CF3A-AB11-2E4F-BAA3-73B34B2934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50" y="1907286"/>
            <a:ext cx="392642" cy="14334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45C3452-E66D-D646-B291-81DF7DEDD1DF}"/>
              </a:ext>
            </a:extLst>
          </p:cNvPr>
          <p:cNvCxnSpPr/>
          <p:nvPr/>
        </p:nvCxnSpPr>
        <p:spPr>
          <a:xfrm>
            <a:off x="7443216" y="1783080"/>
            <a:ext cx="0" cy="39338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8763" y="802411"/>
            <a:ext cx="3048108" cy="1731409"/>
          </a:xfrm>
          <a:prstGeom prst="roundRect">
            <a:avLst>
              <a:gd name="adj" fmla="val 11970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62779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7008" y="1276308"/>
            <a:ext cx="2857498" cy="1169551"/>
          </a:xfrm>
          <a:prstGeom prst="roundRect">
            <a:avLst>
              <a:gd name="adj" fmla="val 1078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Rectangle à coins arrondis 9"/>
          <p:cNvSpPr/>
          <p:nvPr/>
        </p:nvSpPr>
        <p:spPr>
          <a:xfrm>
            <a:off x="1304319" y="1554672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04318" y="1774051"/>
            <a:ext cx="385395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304318" y="1993430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03269" y="1276309"/>
            <a:ext cx="282853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bus gare </a:t>
            </a:r>
            <a:r>
              <a:rPr lang="eu-ES" sz="1400" dirty="0" err="1">
                <a:solidFill>
                  <a:srgbClr val="000000"/>
                </a:solidFill>
              </a:rPr>
              <a:t>Repentigny</a:t>
            </a:r>
            <a:r>
              <a:rPr lang="eu-ES" sz="1400" dirty="0">
                <a:solidFill>
                  <a:srgbClr val="000000"/>
                </a:solidFill>
              </a:rPr>
              <a:t> ou </a:t>
            </a:r>
            <a:r>
              <a:rPr lang="eu-ES" sz="1400" dirty="0" err="1">
                <a:solidFill>
                  <a:srgbClr val="000000"/>
                </a:solidFill>
              </a:rPr>
              <a:t>ligne</a:t>
            </a:r>
            <a:r>
              <a:rPr lang="eu-ES" sz="1400" dirty="0">
                <a:solidFill>
                  <a:srgbClr val="000000"/>
                </a:solidFill>
              </a:rPr>
              <a:t>  </a:t>
            </a:r>
            <a:r>
              <a:rPr lang="eu-ES" sz="1400" b="1" dirty="0">
                <a:solidFill>
                  <a:schemeClr val="bg1"/>
                </a:solidFill>
              </a:rPr>
              <a:t>100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300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400</a:t>
            </a:r>
          </a:p>
          <a:p>
            <a:pPr marL="231775" indent="-231775">
              <a:buFont typeface="+mj-ea"/>
              <a:buAutoNum type="circleNumDbPlain" startAt="2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REPENTIGNY ET L’ASSOMPTION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CBF17-97C9-6546-97F0-0624AE52F2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37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0A9CA2-7C58-E14C-AA18-A68BC6168B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10" y="1800898"/>
            <a:ext cx="392642" cy="143346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3C5E7B6-DA99-474B-A475-A3032DA0B004}"/>
              </a:ext>
            </a:extLst>
          </p:cNvPr>
          <p:cNvCxnSpPr>
            <a:cxnSpLocks/>
          </p:cNvCxnSpPr>
          <p:nvPr/>
        </p:nvCxnSpPr>
        <p:spPr>
          <a:xfrm>
            <a:off x="1819656" y="1563624"/>
            <a:ext cx="0" cy="6128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2CE6420-7044-7746-9EEA-AD54F7DD87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788" y="2048445"/>
            <a:ext cx="550800" cy="4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5270"/>
            <a:ext cx="9140188" cy="4427278"/>
          </a:xfrm>
          <a:prstGeom prst="rect">
            <a:avLst/>
          </a:prstGeom>
        </p:spPr>
      </p:pic>
      <p:sp>
        <p:nvSpPr>
          <p:cNvPr id="18" name="ZoneTexte 17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EST DE MONTRÉAL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E91F9-E96E-264E-A5A9-DCD344226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38</a:t>
            </a:fld>
            <a:endParaRPr lang="fr-CA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6753548" y="247781"/>
            <a:ext cx="176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Service de la STM</a:t>
            </a:r>
          </a:p>
        </p:txBody>
      </p:sp>
    </p:spTree>
    <p:extLst>
      <p:ext uri="{BB962C8B-B14F-4D97-AF65-F5344CB8AC3E}">
        <p14:creationId xmlns:p14="http://schemas.microsoft.com/office/powerpoint/2010/main" val="36487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053847"/>
          </a:xfrm>
          <a:prstGeom prst="roundRect">
            <a:avLst>
              <a:gd name="adj" fmla="val 192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109645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07516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Ligne </a:t>
            </a:r>
            <a:r>
              <a:rPr lang="eu-ES" sz="1400" dirty="0" err="1"/>
              <a:t>Mascouche</a:t>
            </a:r>
            <a:r>
              <a:rPr lang="eu-ES" sz="1400" dirty="0"/>
              <a:t>  </a:t>
            </a:r>
          </a:p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Marche vers le métro Sauvé</a:t>
            </a:r>
            <a:endParaRPr lang="eu-ES" sz="1400" b="1" dirty="0">
              <a:solidFill>
                <a:schemeClr val="bg1"/>
              </a:solidFill>
            </a:endParaRPr>
          </a:p>
          <a:p>
            <a:pPr marL="225425" indent="-225425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</a:t>
            </a:r>
            <a:r>
              <a:rPr lang="eu-ES" sz="1400" dirty="0" err="1"/>
              <a:t>Sauvé</a:t>
            </a:r>
            <a:endParaRPr lang="eu-ES" sz="1400" dirty="0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41806-882C-114E-89C0-F6435C9C9F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39</a:t>
            </a:fld>
            <a:endParaRPr lang="fr-CA" sz="1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39F453-40F6-5D41-B0CE-D1064423E4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710" y="1166813"/>
            <a:ext cx="392642" cy="1433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7B2787-F4CF-9D44-B995-6217F49AC0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908" y="148151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B9C308B-D323-AC4C-A9C0-9D203037F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5" descr="Une image contenant ciel, camion, ex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69CD60CB-7428-4887-9E8A-AE8435F06A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045" y="1166813"/>
            <a:ext cx="2715733" cy="1902957"/>
          </a:xfrm>
          <a:prstGeom prst="rect">
            <a:avLst/>
          </a:prstGeom>
        </p:spPr>
      </p:pic>
      <p:pic>
        <p:nvPicPr>
          <p:cNvPr id="17" name="Image 16" descr="Une image contenant ciel, voie, train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862FE335-9621-49B0-9415-7ADC8DCB69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537" y="1173344"/>
            <a:ext cx="2533342" cy="1889896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E561E9FF-DF5E-4700-893D-E4BA966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antenne rive-sud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723AD22-25E5-4918-A1B4-F369AA22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702" y="3148147"/>
            <a:ext cx="5325417" cy="1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assage, herbe, route, scène&#10;&#10;Description générée avec un niveau de confiance très élevé">
            <a:extLst>
              <a:ext uri="{FF2B5EF4-FFF2-40B4-BE49-F238E27FC236}">
                <a16:creationId xmlns:a16="http://schemas.microsoft.com/office/drawing/2014/main" id="{3BDE4E52-31D7-4B4A-BC2D-385C47395F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7" y="3148014"/>
            <a:ext cx="3388253" cy="1905482"/>
          </a:xfrm>
          <a:prstGeom prst="rect">
            <a:avLst/>
          </a:prstGeom>
        </p:spPr>
      </p:pic>
      <p:pic>
        <p:nvPicPr>
          <p:cNvPr id="1026" name="Picture 2" descr="Photo de Réseau express métropolitain - REM.">
            <a:extLst>
              <a:ext uri="{FF2B5EF4-FFF2-40B4-BE49-F238E27FC236}">
                <a16:creationId xmlns:a16="http://schemas.microsoft.com/office/drawing/2014/main" id="{93F48249-E1F5-452A-A293-A32528DC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50" y="1166813"/>
            <a:ext cx="3387939" cy="19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93D46B-74AD-AB49-9A81-875341056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2629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" y="712947"/>
            <a:ext cx="9143011" cy="4430551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207479" y="802413"/>
            <a:ext cx="3657511" cy="1823312"/>
          </a:xfrm>
          <a:prstGeom prst="roundRect">
            <a:avLst>
              <a:gd name="adj" fmla="val 10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17392" y="1313396"/>
            <a:ext cx="3453330" cy="1221841"/>
          </a:xfrm>
          <a:prstGeom prst="roundRect">
            <a:avLst>
              <a:gd name="adj" fmla="val 627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" name="ZoneTexte 5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 </a:t>
            </a:r>
          </a:p>
          <a:p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Contournement du mont Royal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8302342-AE12-6349-B3AB-D41DBB6622A6}"/>
              </a:ext>
            </a:extLst>
          </p:cNvPr>
          <p:cNvSpPr/>
          <p:nvPr/>
        </p:nvSpPr>
        <p:spPr>
          <a:xfrm>
            <a:off x="514096" y="141605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D3251EA-4BFC-0D47-BD87-536024F2B9F9}"/>
              </a:ext>
            </a:extLst>
          </p:cNvPr>
          <p:cNvSpPr/>
          <p:nvPr/>
        </p:nvSpPr>
        <p:spPr>
          <a:xfrm>
            <a:off x="514096" y="163576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07478" y="797412"/>
            <a:ext cx="36480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2B8F61-815B-4BB5-8807-DC05DF28F97A}"/>
              </a:ext>
            </a:extLst>
          </p:cNvPr>
          <p:cNvSpPr txBox="1"/>
          <p:nvPr/>
        </p:nvSpPr>
        <p:spPr>
          <a:xfrm>
            <a:off x="304800" y="1347492"/>
            <a:ext cx="3536702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  Mascouche / Gare Centrale</a:t>
            </a:r>
          </a:p>
          <a:p>
            <a:pPr marL="169863" indent="-169863">
              <a:spcAft>
                <a:spcPts val="400"/>
              </a:spcAft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 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Gare Centrale / Mascouche</a:t>
            </a:r>
          </a:p>
          <a:p>
            <a:pPr>
              <a:spcAft>
                <a:spcPts val="100"/>
              </a:spcAft>
              <a:buClr>
                <a:schemeClr val="bg1"/>
              </a:buClr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Temps de parcours </a:t>
            </a:r>
          </a:p>
          <a:p>
            <a:pPr marL="169863" indent="-169863">
              <a:buFont typeface="Lucida Grande"/>
              <a:buChar char="-"/>
            </a:pPr>
            <a:r>
              <a:rPr lang="fr-CA" sz="1400" dirty="0">
                <a:solidFill>
                  <a:srgbClr val="000000"/>
                </a:solidFill>
              </a:rPr>
              <a:t>±</a:t>
            </a:r>
            <a:r>
              <a:rPr lang="fr-CA" sz="1400" b="1" dirty="0">
                <a:solidFill>
                  <a:srgbClr val="000000"/>
                </a:solidFill>
              </a:rPr>
              <a:t>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1 h 45 jusqu’à la gare Centrale</a:t>
            </a:r>
          </a:p>
          <a:p>
            <a:r>
              <a:rPr lang="fr-FR" sz="1200" dirty="0"/>
              <a:t>    (réduit de 10 min à la mi-2020)</a:t>
            </a:r>
            <a:endParaRPr lang="fr-CA" sz="1200" dirty="0">
              <a:solidFill>
                <a:srgbClr val="000000"/>
              </a:solidFill>
              <a:latin typeface="+mj-lt"/>
              <a:cs typeface="Arial Narrow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7AF5C-0425-7C4F-B69A-11D5E06194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40</a:t>
            </a:fld>
            <a:endParaRPr lang="fr-CA" sz="10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7D4DA10-9191-E043-81DB-E997890CCF9C}"/>
              </a:ext>
            </a:extLst>
          </p:cNvPr>
          <p:cNvGrpSpPr/>
          <p:nvPr/>
        </p:nvGrpSpPr>
        <p:grpSpPr>
          <a:xfrm>
            <a:off x="3172968" y="1016896"/>
            <a:ext cx="585216" cy="249500"/>
            <a:chOff x="3182112" y="931982"/>
            <a:chExt cx="585216" cy="249500"/>
          </a:xfrm>
          <a:effectLst>
            <a:outerShdw blurRad="50800" dist="25400" dir="5400000" algn="t" rotWithShape="0">
              <a:prstClr val="black">
                <a:alpha val="38000"/>
              </a:prstClr>
            </a:outerShdw>
          </a:effectLst>
        </p:grpSpPr>
        <p:sp>
          <p:nvSpPr>
            <p:cNvPr id="13" name="Rectangle à coins arrondis 16">
              <a:extLst>
                <a:ext uri="{FF2B5EF4-FFF2-40B4-BE49-F238E27FC236}">
                  <a16:creationId xmlns:a16="http://schemas.microsoft.com/office/drawing/2014/main" id="{1B0C9917-72B3-3A44-8470-F1F40340C6D6}"/>
                </a:ext>
              </a:extLst>
            </p:cNvPr>
            <p:cNvSpPr/>
            <p:nvPr/>
          </p:nvSpPr>
          <p:spPr>
            <a:xfrm>
              <a:off x="3182112" y="931982"/>
              <a:ext cx="585216" cy="2495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7064428-CD0B-BA4A-AB1D-C8577A07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6278" y="985059"/>
              <a:ext cx="392642" cy="143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6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9797199-0D40-D04C-928E-951051097DC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41</a:t>
            </a:fld>
            <a:endParaRPr lang="fr-CA" sz="1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" y="587191"/>
            <a:ext cx="9136606" cy="44264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33040" y="1092205"/>
            <a:ext cx="377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</a:rPr>
              <a:t>LIGNE MASCOUCHE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826570" y="1451079"/>
            <a:ext cx="10769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secteur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1919190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actuel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3274585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projeté*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4687882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correspondance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6"/>
            </p:custDataLst>
          </p:nvPr>
        </p:nvSpPr>
        <p:spPr>
          <a:xfrm>
            <a:off x="6079626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Temps en voiture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7"/>
            </p:custDataLst>
          </p:nvPr>
        </p:nvSpPr>
        <p:spPr>
          <a:xfrm>
            <a:off x="603554" y="1980268"/>
            <a:ext cx="1452880" cy="2239010"/>
          </a:xfrm>
        </p:spPr>
        <p:txBody>
          <a:bodyPr anchor="t" anchorCtr="0"/>
          <a:lstStyle/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MASCOUCHE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Terrebonne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 err="1">
                <a:solidFill>
                  <a:srgbClr val="000000"/>
                </a:solidFill>
              </a:rPr>
              <a:t>repentigny</a:t>
            </a: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8"/>
            </p:custDataLst>
          </p:nvPr>
        </p:nvSpPr>
        <p:spPr>
          <a:xfrm>
            <a:off x="1813686" y="1993652"/>
            <a:ext cx="1382935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57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51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  <a:r>
              <a:rPr lang="fr-FR" dirty="0" err="1"/>
              <a:t>ù</a:t>
            </a:r>
            <a:endParaRPr lang="fr-FR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9"/>
            </p:custDataLst>
          </p:nvPr>
        </p:nvSpPr>
        <p:spPr>
          <a:xfrm>
            <a:off x="3196621" y="2003715"/>
            <a:ext cx="1382936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15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0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1 h 05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6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6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60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55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  <a:endParaRPr lang="fr-FR" sz="1000" b="1" cap="none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endParaRPr lang="fr-FR" sz="1100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1100" dirty="0"/>
              <a:t> 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0"/>
            </p:custDataLst>
          </p:nvPr>
        </p:nvSpPr>
        <p:spPr>
          <a:xfrm>
            <a:off x="4581749" y="1999215"/>
            <a:ext cx="1380140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1"/>
            </p:custDataLst>
          </p:nvPr>
        </p:nvSpPr>
        <p:spPr>
          <a:xfrm>
            <a:off x="5970427" y="1993652"/>
            <a:ext cx="1381349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TEMPS DE PARCOURS</a:t>
            </a:r>
          </a:p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60992A88-79F8-3540-9FF5-139A9FF0BCCB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7421628" y="1451079"/>
            <a:ext cx="1432560" cy="39296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/>
          </a:p>
          <a:p>
            <a:pPr algn="l"/>
            <a:r>
              <a:rPr lang="fr-FR" sz="900" b="1" dirty="0"/>
              <a:t>contournement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58DF3DFA-6156-5A45-B9DA-19E96FDA597B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7352985" y="1993652"/>
            <a:ext cx="1382936" cy="223901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45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37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3955" y="4826442"/>
            <a:ext cx="840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* Le temps de parcours inclut la correspondance</a:t>
            </a:r>
          </a:p>
        </p:txBody>
      </p:sp>
    </p:spTree>
    <p:extLst>
      <p:ext uri="{BB962C8B-B14F-4D97-AF65-F5344CB8AC3E}">
        <p14:creationId xmlns:p14="http://schemas.microsoft.com/office/powerpoint/2010/main" val="31876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CC05FF6-7549-3544-889F-D7C844AF16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CENTRE DE MONTRÉAL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42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EN 2020</a:t>
            </a:r>
          </a:p>
        </p:txBody>
      </p:sp>
      <p:pic>
        <p:nvPicPr>
          <p:cNvPr id="3" name="Image 2" descr="Parking_Plan de travail 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747" y="2221514"/>
            <a:ext cx="471054" cy="464248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21806" y="776110"/>
            <a:ext cx="3048108" cy="13065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822" y="761967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0051" y="1281510"/>
            <a:ext cx="2851727" cy="7005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09407" y="133447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ZoneTexte 14"/>
          <p:cNvSpPr txBox="1"/>
          <p:nvPr/>
        </p:nvSpPr>
        <p:spPr>
          <a:xfrm>
            <a:off x="348914" y="1259423"/>
            <a:ext cx="298864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  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 err="1">
                <a:solidFill>
                  <a:srgbClr val="000000"/>
                </a:solidFill>
              </a:rPr>
              <a:t>Stationnement</a:t>
            </a:r>
            <a:r>
              <a:rPr lang="eu-ES" sz="1400" dirty="0">
                <a:solidFill>
                  <a:srgbClr val="000000"/>
                </a:solidFill>
              </a:rPr>
              <a:t> incitatif à la gare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 err="1">
                <a:solidFill>
                  <a:srgbClr val="000000"/>
                </a:solidFill>
              </a:rPr>
              <a:t>Bois</a:t>
            </a:r>
            <a:r>
              <a:rPr lang="eu-ES" sz="1400" dirty="0">
                <a:solidFill>
                  <a:srgbClr val="000000"/>
                </a:solidFill>
              </a:rPr>
              <a:t>-de-</a:t>
            </a:r>
            <a:r>
              <a:rPr lang="eu-ES" sz="1400" dirty="0" err="1">
                <a:solidFill>
                  <a:srgbClr val="000000"/>
                </a:solidFill>
              </a:rPr>
              <a:t>Boulogne</a:t>
            </a:r>
            <a:endParaRPr lang="eu-ES" sz="1400" b="1" dirty="0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225657-7C3C-D54E-A05B-C01142B203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702" y="1788605"/>
            <a:ext cx="392642" cy="1433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F9DDB3-A4EE-7141-B009-651C67A819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316" y="124148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0F7DBD-6617-914C-898C-36657B5C39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RIVE-SUD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77267" y="190402"/>
            <a:ext cx="3978433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MAINTIEN DES VOIES RÉSERVÉES  </a:t>
            </a:r>
            <a:r>
              <a:rPr lang="fr-FR" dirty="0">
                <a:solidFill>
                  <a:srgbClr val="D8DD50"/>
                </a:solidFill>
              </a:rPr>
              <a:t>2019 - 2021</a:t>
            </a:r>
          </a:p>
        </p:txBody>
      </p:sp>
    </p:spTree>
    <p:extLst>
      <p:ext uri="{BB962C8B-B14F-4D97-AF65-F5344CB8AC3E}">
        <p14:creationId xmlns:p14="http://schemas.microsoft.com/office/powerpoint/2010/main" val="16662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0722"/>
            <a:ext cx="6163206" cy="141577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Mesures tarifaires</a:t>
            </a:r>
          </a:p>
          <a:p>
            <a:pPr algn="r">
              <a:lnSpc>
                <a:spcPct val="100000"/>
              </a:lnSpc>
            </a:pPr>
            <a:r>
              <a:rPr lang="fr-FR" sz="1600" b="1" dirty="0">
                <a:solidFill>
                  <a:srgbClr val="789750"/>
                </a:solidFill>
              </a:rPr>
              <a:t>Jusqu’à l’arrivée du rem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21238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1400" b="0" dirty="0">
                <a:solidFill>
                  <a:schemeClr val="bg1"/>
                </a:solidFill>
              </a:rPr>
              <a:t>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914401"/>
            <a:ext cx="8727473" cy="2230476"/>
          </a:xfrm>
          <a:prstGeom prst="roundRect">
            <a:avLst>
              <a:gd name="adj" fmla="val 81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99752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206348" y="3333750"/>
            <a:ext cx="8727473" cy="1411432"/>
          </a:xfrm>
          <a:prstGeom prst="roundRect">
            <a:avLst>
              <a:gd name="adj" fmla="val 106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3120159" y="273444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2343054" y="416179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403115" y="3781118"/>
            <a:ext cx="2152888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6" name="Rectangle à coins arrondis 15">
            <a:extLst>
              <a:ext uri="{FF2B5EF4-FFF2-40B4-BE49-F238E27FC236}">
                <a16:creationId xmlns:a16="http://schemas.microsoft.com/office/drawing/2014/main" id="{58075431-1833-1042-BB43-F6B35C7D70BF}"/>
              </a:ext>
            </a:extLst>
          </p:cNvPr>
          <p:cNvSpPr/>
          <p:nvPr/>
        </p:nvSpPr>
        <p:spPr>
          <a:xfrm>
            <a:off x="206348" y="91765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5109122" y="2190750"/>
            <a:ext cx="1696627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109128" y="1400818"/>
            <a:ext cx="8643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ferroviaire Deux-Montagnes/Bois-Franc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964 Bois-Franc/Côte-Vertu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Usagers actuels* : abonnement annuel    </a:t>
            </a:r>
            <a:r>
              <a:rPr lang="fr-CA" sz="1600" b="1" dirty="0">
                <a:solidFill>
                  <a:srgbClr val="137B33"/>
                </a:solidFill>
              </a:rPr>
              <a:t>       </a:t>
            </a:r>
            <a:r>
              <a:rPr lang="fr-CA" sz="1600" b="1" dirty="0">
                <a:solidFill>
                  <a:schemeClr val="bg1"/>
                </a:solidFill>
              </a:rPr>
              <a:t>5 mois gratuits</a:t>
            </a:r>
            <a:br>
              <a:rPr lang="fr-CA" sz="1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CA" sz="1000" b="1" dirty="0">
                <a:solidFill>
                  <a:srgbClr val="004736"/>
                </a:solidFill>
              </a:rPr>
              <a:t>* en date du 8 septembre 2019</a:t>
            </a: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:   86,50 $</a:t>
            </a:r>
            <a:br>
              <a:rPr lang="fr-CA" sz="1600" b="1" dirty="0">
                <a:solidFill>
                  <a:srgbClr val="004736"/>
                </a:solidFill>
              </a:rPr>
            </a:b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Clr>
                <a:srgbClr val="147B33"/>
              </a:buClr>
              <a:buFont typeface="Wingdings" pitchFamily="2" charset="2"/>
              <a:buChar char="§"/>
            </a:pPr>
            <a:endParaRPr lang="fr-CA" sz="1600" b="1" dirty="0">
              <a:solidFill>
                <a:srgbClr val="FFFFFF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         </a:t>
            </a:r>
            <a:r>
              <a:rPr lang="fr-CA" sz="1600" b="1" dirty="0">
                <a:solidFill>
                  <a:schemeClr val="bg1"/>
                </a:solidFill>
              </a:rPr>
              <a:t>Rabais jusqu’à 30%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Prix plancher :   86,50 $</a:t>
            </a:r>
            <a:endParaRPr lang="fr-CA" b="1" dirty="0">
              <a:solidFill>
                <a:srgbClr val="004736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17499" y="333904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933083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DEUX-MONTAGNES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704" y="3351959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MASCOUCHE</a:t>
            </a:r>
          </a:p>
        </p:txBody>
      </p:sp>
      <p:cxnSp>
        <p:nvCxnSpPr>
          <p:cNvPr id="19" name="Connecteur droit avec flèche 18"/>
          <p:cNvCxnSpPr/>
          <p:nvPr>
            <p:custDataLst>
              <p:tags r:id="rId4"/>
            </p:custDataLst>
          </p:nvPr>
        </p:nvCxnSpPr>
        <p:spPr>
          <a:xfrm>
            <a:off x="4679904" y="2385074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>
            <p:custDataLst>
              <p:tags r:id="rId5"/>
            </p:custDataLst>
          </p:nvPr>
        </p:nvCxnSpPr>
        <p:spPr>
          <a:xfrm>
            <a:off x="2983672" y="3967627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C23A0-F397-E345-90C3-C073D631855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45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69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0E609E-6657-184D-81CD-93C55F9B73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46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9" name="Titre 26">
            <a:extLst>
              <a:ext uri="{FF2B5EF4-FFF2-40B4-BE49-F238E27FC236}">
                <a16:creationId xmlns:a16="http://schemas.microsoft.com/office/drawing/2014/main" id="{67308557-B364-DD47-BD92-2519840E7C57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385AE5-C667-B249-B363-63A9A0207C18}"/>
              </a:ext>
            </a:extLst>
          </p:cNvPr>
          <p:cNvSpPr txBox="1"/>
          <p:nvPr/>
        </p:nvSpPr>
        <p:spPr>
          <a:xfrm>
            <a:off x="333213" y="4618494"/>
            <a:ext cx="8376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Montréal.</a:t>
            </a:r>
          </a:p>
          <a:p>
            <a:r>
              <a:rPr lang="fr-FR" sz="800" dirty="0"/>
              <a:t>1 - À compter de l'adhésion à la mesure tarifaire (par l’entremise d’un abonnement OPUS+ ou OPUS+ entreprise).</a:t>
            </a:r>
          </a:p>
        </p:txBody>
      </p:sp>
    </p:spTree>
    <p:extLst>
      <p:ext uri="{BB962C8B-B14F-4D97-AF65-F5344CB8AC3E}">
        <p14:creationId xmlns:p14="http://schemas.microsoft.com/office/powerpoint/2010/main" val="11861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BCD965-7F83-E145-A0C2-4D013E867B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47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81150"/>
            <a:ext cx="9143996" cy="4430056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3079C71-BD9C-E64D-87CF-0F9643696B5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7A137-3C0D-C947-A75F-5B5E2B5EE9FD}"/>
              </a:ext>
            </a:extLst>
          </p:cNvPr>
          <p:cNvSpPr txBox="1"/>
          <p:nvPr/>
        </p:nvSpPr>
        <p:spPr>
          <a:xfrm>
            <a:off x="333213" y="4618494"/>
            <a:ext cx="8376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</a:t>
            </a:r>
          </a:p>
        </p:txBody>
      </p:sp>
    </p:spTree>
    <p:extLst>
      <p:ext uri="{BB962C8B-B14F-4D97-AF65-F5344CB8AC3E}">
        <p14:creationId xmlns:p14="http://schemas.microsoft.com/office/powerpoint/2010/main" val="1377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5875F8-88C3-814C-9E29-26F6AE93B5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48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CA8043E-8B31-EE44-B84B-2B3019E1C7F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mascouche</a:t>
            </a:r>
            <a:endParaRPr lang="fr-CA" sz="1400" b="0" dirty="0">
              <a:solidFill>
                <a:srgbClr val="D7DF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Prochaines étapes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Mi-2021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80D6917-3346-7E4C-9A3C-9D16D9415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114991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</a:t>
            </a:r>
            <a:r>
              <a:rPr lang="fr-CA" sz="2000" cap="small" dirty="0">
                <a:solidFill>
                  <a:srgbClr val="83BD00"/>
                </a:solidFill>
              </a:rPr>
              <a:t>c</a:t>
            </a:r>
            <a:r>
              <a:rPr lang="fr-CA" sz="2000" dirty="0">
                <a:solidFill>
                  <a:srgbClr val="83BD00"/>
                </a:solidFill>
              </a:rPr>
              <a:t>Gill</a:t>
            </a: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6C36AF6B-B7B9-419E-81B6-947AA5A3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Secteur CENTRE-VILLE</a:t>
            </a:r>
          </a:p>
        </p:txBody>
      </p:sp>
      <p:sp>
        <p:nvSpPr>
          <p:cNvPr id="7" name="Titre 26">
            <a:extLst>
              <a:ext uri="{FF2B5EF4-FFF2-40B4-BE49-F238E27FC236}">
                <a16:creationId xmlns:a16="http://schemas.microsoft.com/office/drawing/2014/main" id="{3B421E4F-BA76-4341-973D-EE2AB3E11428}"/>
              </a:ext>
            </a:extLst>
          </p:cNvPr>
          <p:cNvSpPr txBox="1">
            <a:spLocks/>
          </p:cNvSpPr>
          <p:nvPr/>
        </p:nvSpPr>
        <p:spPr>
          <a:xfrm>
            <a:off x="4361543" y="115089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ÉDOUARD-MONTPETIT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</a:t>
            </a:fld>
            <a:endParaRPr lang="fr-CA" sz="1000" dirty="0"/>
          </a:p>
        </p:txBody>
      </p:sp>
      <p:pic>
        <p:nvPicPr>
          <p:cNvPr id="2050" name="Picture 2" descr="Photo de Réseau express métropolitain - REM.">
            <a:extLst>
              <a:ext uri="{FF2B5EF4-FFF2-40B4-BE49-F238E27FC236}">
                <a16:creationId xmlns:a16="http://schemas.microsoft.com/office/drawing/2014/main" id="{02894EE7-C29A-4338-8DFB-3AE56ECB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543" y="1605527"/>
            <a:ext cx="4430690" cy="2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extérieur, bâtiment, ciel, bateau&#10;&#10;Description générée avec un niveau de confiance très élevé">
            <a:extLst>
              <a:ext uri="{FF2B5EF4-FFF2-40B4-BE49-F238E27FC236}">
                <a16:creationId xmlns:a16="http://schemas.microsoft.com/office/drawing/2014/main" id="{EDDE6C14-4FCF-4A91-BF2C-F2589D2D5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0" y="1605527"/>
            <a:ext cx="3722067" cy="24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F0A77B-36A0-B44F-A250-60DF07BC16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" y="709029"/>
            <a:ext cx="9128070" cy="442331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sz="1000" dirty="0"/>
              <a:t>Laval/couronne nord/ouest de l’île</a:t>
            </a:r>
          </a:p>
          <a:p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55529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(MPB)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50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6399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F61C3E-0E05-2F46-B577-DDE017D412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" y="706679"/>
            <a:ext cx="9123908" cy="4421293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51</a:t>
            </a:fld>
            <a:endParaRPr lang="fr-CA" sz="1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60805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Laval/</a:t>
            </a:r>
            <a:r>
              <a:rPr lang="fr-FR" dirty="0" err="1"/>
              <a:t>terrebonne</a:t>
            </a:r>
            <a:r>
              <a:rPr lang="fr-FR" dirty="0"/>
              <a:t>/est de l’île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5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générateurs de déplacements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93148F-D7AD-734F-B84C-53C8EC55488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EEA500B7-AB0E-C145-B032-0845CD8974C6}"/>
              </a:ext>
            </a:extLst>
          </p:cNvPr>
          <p:cNvSpPr/>
          <p:nvPr/>
        </p:nvSpPr>
        <p:spPr>
          <a:xfrm>
            <a:off x="-575035" y="320512"/>
            <a:ext cx="9200560" cy="465285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2054" name="Picture 6" descr="https://rem.info/sites/default/files/styles/album_tile/public/2019-10/evenement-employeurs7.jpg?itok=oo8tjl5j">
            <a:extLst>
              <a:ext uri="{FF2B5EF4-FFF2-40B4-BE49-F238E27FC236}">
                <a16:creationId xmlns:a16="http://schemas.microsoft.com/office/drawing/2014/main" id="{45C79A23-59DD-4851-AA85-4E3CD4123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" y="2722881"/>
            <a:ext cx="4358639" cy="24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em.info/sites/default/files/styles/album_tile/public/2019-10/evenement-employeurs1.jpg?itok=Ou_-EweV">
            <a:extLst>
              <a:ext uri="{FF2B5EF4-FFF2-40B4-BE49-F238E27FC236}">
                <a16:creationId xmlns:a16="http://schemas.microsoft.com/office/drawing/2014/main" id="{DA354AEB-78B5-486E-A716-EA8B6606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0"/>
            <a:ext cx="4358640" cy="25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8DF8668-8C97-407B-8A40-8DF0C2A0BAA8}"/>
              </a:ext>
            </a:extLst>
          </p:cNvPr>
          <p:cNvSpPr txBox="1"/>
          <p:nvPr/>
        </p:nvSpPr>
        <p:spPr>
          <a:xfrm>
            <a:off x="4799330" y="344850"/>
            <a:ext cx="4090670" cy="488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dirty="0">
                <a:solidFill>
                  <a:srgbClr val="00833D"/>
                </a:solidFill>
                <a:latin typeface="+mj-lt"/>
              </a:rPr>
              <a:t>Rencontre employeurs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004736"/>
                </a:solidFill>
                <a:latin typeface="+mj-lt"/>
              </a:rPr>
              <a:t> </a:t>
            </a:r>
            <a:endParaRPr lang="fr-CA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dirty="0">
                <a:solidFill>
                  <a:srgbClr val="004736"/>
                </a:solidFill>
                <a:latin typeface="+mj-lt"/>
              </a:rPr>
              <a:t>7 octobre 2019 : 200 employeurs</a:t>
            </a:r>
          </a:p>
          <a:p>
            <a:pPr marL="271463" indent="-271463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 </a:t>
            </a: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Évènement du gouvernement du Québec en collaboration avec la CCMM et le REM</a:t>
            </a:r>
          </a:p>
          <a:p>
            <a:pPr marL="271463" indent="-271463">
              <a:spcAft>
                <a:spcPts val="400"/>
              </a:spcAft>
            </a:pP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Sujets 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télétravail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navettes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transport actif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covoiturage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</a:t>
            </a:r>
            <a:r>
              <a:rPr lang="fr-CA" sz="1600" dirty="0" err="1">
                <a:solidFill>
                  <a:srgbClr val="004736"/>
                </a:solidFill>
                <a:latin typeface="+mj-lt"/>
              </a:rPr>
              <a:t>autopartage</a:t>
            </a: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flexibilité des horaires</a:t>
            </a:r>
          </a:p>
          <a:p>
            <a:pPr>
              <a:spcAft>
                <a:spcPts val="400"/>
              </a:spcAft>
            </a:pPr>
            <a:endParaRPr lang="fr-CA" sz="1050" dirty="0">
              <a:solidFill>
                <a:srgbClr val="0047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Sous-titre 1">
            <a:extLst>
              <a:ext uri="{FF2B5EF4-FFF2-40B4-BE49-F238E27FC236}">
                <a16:creationId xmlns:a16="http://schemas.microsoft.com/office/drawing/2014/main" id="{0B647EEE-3619-D547-9F6A-2536B39F4F7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communication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clientèle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B1388D-C326-3540-B702-C1149C80C5F4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E0820-ECA5-5F40-A4CC-2F5CEFDBB4FF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2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96A5E1-4519-6242-AC36-032C28DE1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-2526074" y="1034886"/>
            <a:ext cx="11670074" cy="3649810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Communications clientèle</a:t>
            </a:r>
          </a:p>
          <a:p>
            <a:endParaRPr lang="fr-FR" dirty="0"/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1690384" y="1212273"/>
            <a:ext cx="682496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147B33"/>
                </a:solidFill>
              </a:rPr>
              <a:t>Rencontres citoyennes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Des rencontres effectuées dans tous les secteurs touchés en 2019</a:t>
            </a:r>
            <a:br>
              <a:rPr lang="fr-FR" sz="1600" dirty="0"/>
            </a:br>
            <a:endParaRPr lang="fr-FR" sz="1600" b="1" dirty="0">
              <a:solidFill>
                <a:srgbClr val="147B33"/>
              </a:solidFill>
            </a:endParaRPr>
          </a:p>
          <a:p>
            <a:r>
              <a:rPr lang="fr-FR" sz="1600" b="1" dirty="0">
                <a:solidFill>
                  <a:srgbClr val="147B33"/>
                </a:solidFill>
              </a:rPr>
              <a:t>Affichage dans les gares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Deux-Montagnes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Mascouche</a:t>
            </a:r>
          </a:p>
          <a:p>
            <a:pPr lvl="1"/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Escouade sur le terrain : </a:t>
            </a:r>
            <a:r>
              <a:rPr lang="fr-FR" sz="1600" dirty="0">
                <a:solidFill>
                  <a:srgbClr val="004736"/>
                </a:solidFill>
              </a:rPr>
              <a:t>Info mobilité REM</a:t>
            </a:r>
          </a:p>
          <a:p>
            <a:pPr>
              <a:spcAft>
                <a:spcPts val="300"/>
              </a:spcAft>
            </a:pPr>
            <a:endParaRPr lang="fr-FR" sz="1600" i="1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Planificateur de trajet : </a:t>
            </a: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Site web Mobilité Montréal : </a:t>
            </a:r>
            <a:r>
              <a:rPr lang="fr-CA" sz="1600" dirty="0">
                <a:hlinkClick r:id="rId7"/>
              </a:rPr>
              <a:t>mobilitemontreal.gouv.qc.ca/</a:t>
            </a:r>
            <a:endParaRPr lang="fr-CA" sz="1600" i="1" dirty="0">
              <a:solidFill>
                <a:srgbClr val="147B33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-2510250" y="1025459"/>
            <a:ext cx="3788255" cy="3649810"/>
          </a:xfrm>
          <a:prstGeom prst="roundRect">
            <a:avLst>
              <a:gd name="adj" fmla="val 50000"/>
            </a:avLst>
          </a:prstGeom>
          <a:solidFill>
            <a:srgbClr val="33803F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8" name="Picture 4" descr="3b025637-1f2a-4f4b-a164-a2e8824abfcb@CANPRD0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390" y="3197910"/>
            <a:ext cx="1034380" cy="10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95FD07-3905-7743-BE90-395B3D1070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55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8408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113EB2-276F-FE4A-B966-BF372FF71D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2C28F-18F9-6E45-AFA4-EF94AF2294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56</a:t>
            </a:fld>
            <a:endParaRPr lang="fr-CA" sz="1000" dirty="0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76242229-CAFB-C84F-8161-7680D9A5022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conclusion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>
          <a:xfrm>
            <a:off x="0" y="1728216"/>
            <a:ext cx="9144000" cy="1534085"/>
          </a:xfrm>
        </p:spPr>
        <p:txBody>
          <a:bodyPr/>
          <a:lstStyle/>
          <a:p>
            <a:pPr algn="ctr"/>
            <a:endParaRPr lang="fr-CA" sz="3600" b="1" dirty="0"/>
          </a:p>
          <a:p>
            <a:pPr algn="ctr"/>
            <a:endParaRPr lang="fr-CA" sz="3600" b="1" dirty="0"/>
          </a:p>
          <a:p>
            <a:pPr algn="ctr"/>
            <a:endParaRPr lang="fr-CA" sz="4400" b="1" dirty="0">
              <a:solidFill>
                <a:srgbClr val="147B33"/>
              </a:solidFill>
            </a:endParaRPr>
          </a:p>
          <a:p>
            <a:pPr algn="ctr"/>
            <a:r>
              <a:rPr lang="fr-CA" sz="4400" b="1" dirty="0">
                <a:solidFill>
                  <a:srgbClr val="147B33"/>
                </a:solidFill>
              </a:rPr>
              <a:t>ANNEXE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BC0DFF-4BC9-D049-BD18-5EA56E1E2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12" name="Sous-titre 1">
            <a:extLst>
              <a:ext uri="{FF2B5EF4-FFF2-40B4-BE49-F238E27FC236}">
                <a16:creationId xmlns:a16="http://schemas.microsoft.com/office/drawing/2014/main" id="{C22B3DD5-AC0C-6348-BD32-F00BC1261A3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endParaRPr lang="fr-FR" sz="3800" b="1" dirty="0">
              <a:solidFill>
                <a:srgbClr val="004736"/>
              </a:solidFill>
            </a:endParaRP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ANNEXE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73E349-CFF4-B548-8FAE-1BC7BB85C635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123A-612C-A640-9D79-46F3183AC528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73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3828213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57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0638" y="461325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</a:t>
            </a:r>
            <a:r>
              <a:rPr lang="fr-CA" sz="1200" dirty="0">
                <a:solidFill>
                  <a:srgbClr val="FF0000"/>
                </a:solidFill>
              </a:rPr>
              <a:t>.</a:t>
            </a:r>
            <a:endParaRPr lang="fr-CA" sz="1200" dirty="0"/>
          </a:p>
        </p:txBody>
      </p:sp>
      <p:sp>
        <p:nvSpPr>
          <p:cNvPr id="12" name="Rectangle 11"/>
          <p:cNvSpPr/>
          <p:nvPr/>
        </p:nvSpPr>
        <p:spPr>
          <a:xfrm>
            <a:off x="220052" y="1716334"/>
            <a:ext cx="8726685" cy="74121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12"/>
          <p:cNvSpPr/>
          <p:nvPr/>
        </p:nvSpPr>
        <p:spPr>
          <a:xfrm>
            <a:off x="220052" y="3407682"/>
            <a:ext cx="8726685" cy="529881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87775"/>
              </p:ext>
            </p:extLst>
          </p:nvPr>
        </p:nvGraphicFramePr>
        <p:xfrm>
          <a:off x="226341" y="1115092"/>
          <a:ext cx="8714110" cy="3304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59,50 $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69 $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759 $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924 $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-319 $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-528 $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1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4144787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58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8307" y="479597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688926"/>
            <a:ext cx="8726685" cy="686403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3362003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324350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864"/>
              </p:ext>
            </p:extLst>
          </p:nvPr>
        </p:nvGraphicFramePr>
        <p:xfrm>
          <a:off x="226341" y="1115092"/>
          <a:ext cx="8714110" cy="369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7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  <a:endParaRPr lang="fr-CA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98,70 $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-481 $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-726 $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27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Secteur Laurentides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1609 $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-1004 $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3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19292" y="661429"/>
            <a:ext cx="8715703" cy="4043820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59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46703" y="661428"/>
            <a:ext cx="8696915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15871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33121"/>
            <a:ext cx="8726685" cy="48541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14345"/>
            <a:ext cx="8726685" cy="721735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095750"/>
            <a:ext cx="8726685" cy="545277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74075"/>
              </p:ext>
            </p:extLst>
          </p:nvPr>
        </p:nvGraphicFramePr>
        <p:xfrm>
          <a:off x="250825" y="1115092"/>
          <a:ext cx="8673719" cy="348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1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-132 $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5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Pointe-aux-Trembles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1320 $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-33,50 $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-368,50 $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147 $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1617 $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-484 $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178 $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1958 $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1375 $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-583 $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6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DF3D36E-3238-A648-A3CE-1CE7EAFFCE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12" name="Titre 26">
            <a:extLst>
              <a:ext uri="{FF2B5EF4-FFF2-40B4-BE49-F238E27FC236}">
                <a16:creationId xmlns:a16="http://schemas.microsoft.com/office/drawing/2014/main" id="{E211BCE5-C035-4E03-B663-28AA807E9BB3}"/>
              </a:ext>
            </a:extLst>
          </p:cNvPr>
          <p:cNvSpPr txBox="1">
            <a:spLocks/>
          </p:cNvSpPr>
          <p:nvPr/>
        </p:nvSpPr>
        <p:spPr>
          <a:xfrm>
            <a:off x="170610" y="1262836"/>
            <a:ext cx="15847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Canora</a:t>
            </a:r>
          </a:p>
        </p:txBody>
      </p:sp>
      <p:sp>
        <p:nvSpPr>
          <p:cNvPr id="13" name="Titre 26">
            <a:extLst>
              <a:ext uri="{FF2B5EF4-FFF2-40B4-BE49-F238E27FC236}">
                <a16:creationId xmlns:a16="http://schemas.microsoft.com/office/drawing/2014/main" id="{73244AD0-1733-496B-9BA7-528AE48DD708}"/>
              </a:ext>
            </a:extLst>
          </p:cNvPr>
          <p:cNvSpPr txBox="1">
            <a:spLocks/>
          </p:cNvSpPr>
          <p:nvPr/>
        </p:nvSpPr>
        <p:spPr>
          <a:xfrm>
            <a:off x="4572000" y="1242211"/>
            <a:ext cx="1722009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Mont-royal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6</a:t>
            </a:fld>
            <a:endParaRPr lang="fr-CA" sz="1000" dirty="0"/>
          </a:p>
        </p:txBody>
      </p:sp>
      <p:pic>
        <p:nvPicPr>
          <p:cNvPr id="4098" name="Picture 2" descr="Photo de Réseau express métropolitain - REM.">
            <a:extLst>
              <a:ext uri="{FF2B5EF4-FFF2-40B4-BE49-F238E27FC236}">
                <a16:creationId xmlns:a16="http://schemas.microsoft.com/office/drawing/2014/main" id="{8B9D9ACD-57AD-490F-8133-5CA30AFB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43835"/>
            <a:ext cx="4261495" cy="30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 de Réseau express métropolitain - REM.">
            <a:extLst>
              <a:ext uri="{FF2B5EF4-FFF2-40B4-BE49-F238E27FC236}">
                <a16:creationId xmlns:a16="http://schemas.microsoft.com/office/drawing/2014/main" id="{CB51F9E6-D0AA-4322-B96E-48B8A6929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1897" y="1643835"/>
            <a:ext cx="4207131" cy="30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182880" y="697229"/>
            <a:ext cx="8750807" cy="4060401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60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78916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81835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60530"/>
            <a:ext cx="8726685" cy="54022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50889"/>
            <a:ext cx="8726685" cy="74000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171950"/>
            <a:ext cx="8726685" cy="54216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79169"/>
              </p:ext>
            </p:extLst>
          </p:nvPr>
        </p:nvGraphicFramePr>
        <p:xfrm>
          <a:off x="226341" y="1115092"/>
          <a:ext cx="8714110" cy="356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1100 $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-148,50 $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116 $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1276 $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-29,50 $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-324,50 $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</a:t>
                      </a: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1551 $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-42,50 $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-467,50 $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1903 $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-572 $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209 $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2299 $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1606 $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-63 $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-693 $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2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D9852B4-8AE1-854F-8303-0ECC3CB132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9BEC00C6-D8FA-452A-8792-098257618123}"/>
              </a:ext>
            </a:extLst>
          </p:cNvPr>
          <p:cNvSpPr txBox="1">
            <a:spLocks/>
          </p:cNvSpPr>
          <p:nvPr/>
        </p:nvSpPr>
        <p:spPr>
          <a:xfrm>
            <a:off x="4535336" y="1264876"/>
            <a:ext cx="321877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Saint-Eustache</a:t>
            </a:r>
          </a:p>
        </p:txBody>
      </p:sp>
      <p:sp>
        <p:nvSpPr>
          <p:cNvPr id="10" name="Titre 26">
            <a:extLst>
              <a:ext uri="{FF2B5EF4-FFF2-40B4-BE49-F238E27FC236}">
                <a16:creationId xmlns:a16="http://schemas.microsoft.com/office/drawing/2014/main" id="{B6B1F5F3-2C0C-47F2-8881-CA21FFC6582D}"/>
              </a:ext>
            </a:extLst>
          </p:cNvPr>
          <p:cNvSpPr txBox="1">
            <a:spLocks/>
          </p:cNvSpPr>
          <p:nvPr/>
        </p:nvSpPr>
        <p:spPr>
          <a:xfrm>
            <a:off x="170610" y="1255318"/>
            <a:ext cx="195186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BOIS-FRANC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7</a:t>
            </a:fld>
            <a:endParaRPr lang="fr-CA" sz="1000" dirty="0"/>
          </a:p>
        </p:txBody>
      </p:sp>
      <p:pic>
        <p:nvPicPr>
          <p:cNvPr id="3074" name="Picture 2" descr="Photo de Réseau express métropolitain - REM.">
            <a:extLst>
              <a:ext uri="{FF2B5EF4-FFF2-40B4-BE49-F238E27FC236}">
                <a16:creationId xmlns:a16="http://schemas.microsoft.com/office/drawing/2014/main" id="{AE7F9DDB-AEB2-41DC-A37E-3AD4EF77C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335" y="1645875"/>
            <a:ext cx="4419979" cy="27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de Réseau express métropolitain - REM.">
            <a:extLst>
              <a:ext uri="{FF2B5EF4-FFF2-40B4-BE49-F238E27FC236}">
                <a16:creationId xmlns:a16="http://schemas.microsoft.com/office/drawing/2014/main" id="{1AD61515-390A-4AE0-BDFE-060C3F788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57996"/>
            <a:ext cx="3486039" cy="26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402859D-0BC6-0644-9ED9-5A0B1E239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antennes </a:t>
            </a:r>
            <a:r>
              <a:rPr lang="fr-CA" sz="2000" dirty="0" err="1">
                <a:solidFill>
                  <a:srgbClr val="034638"/>
                </a:solidFill>
              </a:rPr>
              <a:t>Ouest-de-l’île</a:t>
            </a:r>
            <a:r>
              <a:rPr lang="fr-CA" sz="2000" dirty="0">
                <a:solidFill>
                  <a:srgbClr val="034638"/>
                </a:solidFill>
              </a:rPr>
              <a:t> et aéroport</a:t>
            </a:r>
          </a:p>
        </p:txBody>
      </p:sp>
      <p:pic>
        <p:nvPicPr>
          <p:cNvPr id="6" name="Image 5" descr="Une image contenant extérieur, camion, ciel, route&#10;&#10;Description générée avec un niveau de confiance très élevé">
            <a:extLst>
              <a:ext uri="{FF2B5EF4-FFF2-40B4-BE49-F238E27FC236}">
                <a16:creationId xmlns:a16="http://schemas.microsoft.com/office/drawing/2014/main" id="{EAB25843-6CC4-4065-98A5-7E3B80960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1" y="1262836"/>
            <a:ext cx="5005888" cy="3337259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8</a:t>
            </a:fld>
            <a:endParaRPr lang="fr-CA" sz="1000" dirty="0"/>
          </a:p>
        </p:txBody>
      </p:sp>
      <p:pic>
        <p:nvPicPr>
          <p:cNvPr id="3" name="Image 2" descr="Une image contenant bâtiment, terrain, intérieur&#10;&#10;Description générée avec un niveau de confiance élevé">
            <a:extLst>
              <a:ext uri="{FF2B5EF4-FFF2-40B4-BE49-F238E27FC236}">
                <a16:creationId xmlns:a16="http://schemas.microsoft.com/office/drawing/2014/main" id="{7AC8C6E8-B65E-4EF7-A074-71776C8D4D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84" y="1261007"/>
            <a:ext cx="3699812" cy="24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82647DE-B539-1F49-A8B0-4E310F0742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745E7DB-9817-1D4D-B3C8-8C902AA37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33297"/>
              </p:ext>
            </p:extLst>
          </p:nvPr>
        </p:nvGraphicFramePr>
        <p:xfrm>
          <a:off x="694042" y="1296780"/>
          <a:ext cx="8103496" cy="353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15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874396">
                <a:tc rowSpan="4">
                  <a:txBody>
                    <a:bodyPr/>
                    <a:lstStyle/>
                    <a:p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Ligne </a:t>
                      </a:r>
                      <a:br>
                        <a:rPr lang="fr-CA" sz="2000" b="0" dirty="0"/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Deux-Montagnes</a:t>
                      </a:r>
                    </a:p>
                    <a:p>
                      <a:endParaRPr lang="fr-CA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Date à déterminer*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des trains à la gare</a:t>
                      </a:r>
                      <a:br>
                        <a:rPr lang="fr-CA" sz="2000" b="0" dirty="0">
                          <a:latin typeface="+mn-lt"/>
                        </a:rPr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Bois-Franc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7680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Mi-2021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complet des trains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du tronçon central du REM à partir de </a:t>
                      </a: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la gare </a:t>
                      </a: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Du Ruisseau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87567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Fin 2023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complète du REM 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947217"/>
                  </a:ext>
                </a:extLst>
              </a:tr>
            </a:tbl>
          </a:graphicData>
        </a:graphic>
      </p:graphicFrame>
      <p:sp>
        <p:nvSpPr>
          <p:cNvPr id="11" name="Titre 26">
            <a:extLst>
              <a:ext uri="{FF2B5EF4-FFF2-40B4-BE49-F238E27FC236}">
                <a16:creationId xmlns:a16="http://schemas.microsoft.com/office/drawing/2014/main" id="{820F5906-A709-DA4D-840F-3997AC96F276}"/>
              </a:ext>
            </a:extLst>
          </p:cNvPr>
          <p:cNvSpPr txBox="1">
            <a:spLocks/>
          </p:cNvSpPr>
          <p:nvPr/>
        </p:nvSpPr>
        <p:spPr>
          <a:xfrm>
            <a:off x="694042" y="1001108"/>
            <a:ext cx="79475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9</a:t>
            </a:fld>
            <a:endParaRPr lang="fr-CA" sz="1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40BC69-5AFA-482B-A96A-531647032BA1}"/>
              </a:ext>
            </a:extLst>
          </p:cNvPr>
          <p:cNvSpPr txBox="1"/>
          <p:nvPr/>
        </p:nvSpPr>
        <p:spPr>
          <a:xfrm>
            <a:off x="694042" y="4853541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22783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Mobilité Montréa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_MTQ_Office2010">
  <a:themeElements>
    <a:clrScheme name="MTQ">
      <a:dk1>
        <a:srgbClr val="004877"/>
      </a:dk1>
      <a:lt1>
        <a:srgbClr val="9BA3A6"/>
      </a:lt1>
      <a:dk2>
        <a:srgbClr val="FFFFFF"/>
      </a:dk2>
      <a:lt2>
        <a:srgbClr val="E2E3E4"/>
      </a:lt2>
      <a:accent1>
        <a:srgbClr val="F37029"/>
      </a:accent1>
      <a:accent2>
        <a:srgbClr val="95C161"/>
      </a:accent2>
      <a:accent3>
        <a:srgbClr val="4F77B6"/>
      </a:accent3>
      <a:accent4>
        <a:srgbClr val="009FDA"/>
      </a:accent4>
      <a:accent5>
        <a:srgbClr val="006EA8"/>
      </a:accent5>
      <a:accent6>
        <a:srgbClr val="231F20"/>
      </a:accent6>
      <a:hlink>
        <a:srgbClr val="009FDA"/>
      </a:hlink>
      <a:folHlink>
        <a:srgbClr val="95C161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81487</TotalTime>
  <Words>3232</Words>
  <Application>Microsoft Macintosh PowerPoint</Application>
  <PresentationFormat>Affichage à l'écran (16:9)</PresentationFormat>
  <Paragraphs>767</Paragraphs>
  <Slides>60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60</vt:i4>
      </vt:variant>
    </vt:vector>
  </HeadingPairs>
  <TitlesOfParts>
    <vt:vector size="73" baseType="lpstr">
      <vt:lpstr>Arial</vt:lpstr>
      <vt:lpstr>Arial Black</vt:lpstr>
      <vt:lpstr>Arial MT</vt:lpstr>
      <vt:lpstr>Arial MT Bl</vt:lpstr>
      <vt:lpstr>Calibri</vt:lpstr>
      <vt:lpstr>Century Gothic</vt:lpstr>
      <vt:lpstr>Lucida Grande</vt:lpstr>
      <vt:lpstr>Wingdings</vt:lpstr>
      <vt:lpstr>Mobilité Montréal</vt:lpstr>
      <vt:lpstr>Section 1</vt:lpstr>
      <vt:lpstr>PowerPoint_MTQ_Office2010</vt:lpstr>
      <vt:lpstr>1_Section 1</vt:lpstr>
      <vt:lpstr>2_Section 1</vt:lpstr>
      <vt:lpstr>Présentation PowerPoint</vt:lpstr>
      <vt:lpstr>Présentation PowerPoint</vt:lpstr>
      <vt:lpstr>Présentation PowerPoint</vt:lpstr>
      <vt:lpstr>antenne rive-sud</vt:lpstr>
      <vt:lpstr>Secteur CENTRE-VILLE</vt:lpstr>
      <vt:lpstr>Présentation PowerPoint</vt:lpstr>
      <vt:lpstr>Présentation PowerPoint</vt:lpstr>
      <vt:lpstr>Présentation PowerPoint</vt:lpstr>
      <vt:lpstr>Présentation PowerPoint</vt:lpstr>
      <vt:lpstr>Principales phases</vt:lpstr>
      <vt:lpstr>Présentation PowerPoint</vt:lpstr>
      <vt:lpstr>Présentation PowerPoint</vt:lpstr>
      <vt:lpstr>Présentation PowerPoint</vt:lpstr>
      <vt:lpstr>quatre piliers du réseau transitoire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Larivière, Éric</cp:lastModifiedBy>
  <cp:revision>1686</cp:revision>
  <cp:lastPrinted>2019-09-04T17:08:21Z</cp:lastPrinted>
  <dcterms:created xsi:type="dcterms:W3CDTF">2010-04-12T23:12:02Z</dcterms:created>
  <dcterms:modified xsi:type="dcterms:W3CDTF">2020-04-30T13:09:23Z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