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8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9.xml" ContentType="application/vnd.openxmlformats-officedocument.presentationml.notesSlide+xml"/>
  <Override PartName="/ppt/tags/tag58.xml" ContentType="application/vnd.openxmlformats-officedocument.presentationml.tags+xml"/>
  <Override PartName="/ppt/notesSlides/notesSlide10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1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3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4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5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6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7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8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9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0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22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3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24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5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26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7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28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9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30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31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32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33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34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35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36.xml" ContentType="application/vnd.openxmlformats-officedocument.presentationml.notesSlide+xml"/>
  <Override PartName="/ppt/tags/tag160.xml" ContentType="application/vnd.openxmlformats-officedocument.presentationml.tags+xml"/>
  <Override PartName="/ppt/notesSlides/notesSlide37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8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39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40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41.xml" ContentType="application/vnd.openxmlformats-officedocument.presentationml.notesSlide+xml"/>
  <Override PartName="/ppt/tags/tag176.xml" ContentType="application/vnd.openxmlformats-officedocument.presentationml.tags+xml"/>
  <Override PartName="/ppt/notesSlides/notesSlide42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43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44.xml" ContentType="application/vnd.openxmlformats-officedocument.presentationml.notesSlide+xml"/>
  <Override PartName="/ppt/comments/comment1.xml" ContentType="application/vnd.openxmlformats-officedocument.presentationml.comments+xml"/>
  <Override PartName="/ppt/tags/tag185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47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48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49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50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51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52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  <p:sldMasterId id="2147493469" r:id="rId5"/>
    <p:sldMasterId id="2147493482" r:id="rId6"/>
    <p:sldMasterId id="2147493489" r:id="rId7"/>
    <p:sldMasterId id="2147493502" r:id="rId8"/>
  </p:sldMasterIdLst>
  <p:notesMasterIdLst>
    <p:notesMasterId r:id="rId70"/>
  </p:notesMasterIdLst>
  <p:handoutMasterIdLst>
    <p:handoutMasterId r:id="rId71"/>
  </p:handoutMasterIdLst>
  <p:sldIdLst>
    <p:sldId id="1053" r:id="rId9"/>
    <p:sldId id="1136" r:id="rId10"/>
    <p:sldId id="1114" r:id="rId11"/>
    <p:sldId id="1056" r:id="rId12"/>
    <p:sldId id="1057" r:id="rId13"/>
    <p:sldId id="1059" r:id="rId14"/>
    <p:sldId id="1058" r:id="rId15"/>
    <p:sldId id="1061" r:id="rId16"/>
    <p:sldId id="1070" r:id="rId17"/>
    <p:sldId id="1071" r:id="rId18"/>
    <p:sldId id="1115" r:id="rId19"/>
    <p:sldId id="1137" r:id="rId20"/>
    <p:sldId id="947" r:id="rId21"/>
    <p:sldId id="1064" r:id="rId22"/>
    <p:sldId id="1013" r:id="rId23"/>
    <p:sldId id="991" r:id="rId24"/>
    <p:sldId id="1138" r:id="rId25"/>
    <p:sldId id="1075" r:id="rId26"/>
    <p:sldId id="1148" r:id="rId27"/>
    <p:sldId id="1077" r:id="rId28"/>
    <p:sldId id="1076" r:id="rId29"/>
    <p:sldId id="1042" r:id="rId30"/>
    <p:sldId id="1078" r:id="rId31"/>
    <p:sldId id="1079" r:id="rId32"/>
    <p:sldId id="1081" r:id="rId33"/>
    <p:sldId id="1069" r:id="rId34"/>
    <p:sldId id="1084" r:id="rId35"/>
    <p:sldId id="1085" r:id="rId36"/>
    <p:sldId id="1086" r:id="rId37"/>
    <p:sldId id="1067" r:id="rId38"/>
    <p:sldId id="1082" r:id="rId39"/>
    <p:sldId id="1083" r:id="rId40"/>
    <p:sldId id="1097" r:id="rId41"/>
    <p:sldId id="1095" r:id="rId42"/>
    <p:sldId id="1096" r:id="rId43"/>
    <p:sldId id="1068" r:id="rId44"/>
    <p:sldId id="1116" r:id="rId45"/>
    <p:sldId id="1117" r:id="rId46"/>
    <p:sldId id="1118" r:id="rId47"/>
    <p:sldId id="1119" r:id="rId48"/>
    <p:sldId id="1120" r:id="rId49"/>
    <p:sldId id="1149" r:id="rId50"/>
    <p:sldId id="1044" r:id="rId51"/>
    <p:sldId id="1043" r:id="rId52"/>
    <p:sldId id="1139" r:id="rId53"/>
    <p:sldId id="1121" r:id="rId54"/>
    <p:sldId id="1109" r:id="rId55"/>
    <p:sldId id="1146" r:id="rId56"/>
    <p:sldId id="1147" r:id="rId57"/>
    <p:sldId id="1140" r:id="rId58"/>
    <p:sldId id="1005" r:id="rId59"/>
    <p:sldId id="1006" r:id="rId60"/>
    <p:sldId id="1141" r:id="rId61"/>
    <p:sldId id="1123" r:id="rId62"/>
    <p:sldId id="1122" r:id="rId63"/>
    <p:sldId id="1124" r:id="rId64"/>
    <p:sldId id="1125" r:id="rId65"/>
    <p:sldId id="1110" r:id="rId66"/>
    <p:sldId id="1111" r:id="rId67"/>
    <p:sldId id="1112" r:id="rId68"/>
    <p:sldId id="1113" r:id="rId69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orient="horz" pos="735" userDrawn="1">
          <p15:clr>
            <a:srgbClr val="A4A3A4"/>
          </p15:clr>
        </p15:guide>
        <p15:guide id="5" orient="horz" pos="504">
          <p15:clr>
            <a:srgbClr val="A4A3A4"/>
          </p15:clr>
        </p15:guide>
        <p15:guide id="6" pos="3810" userDrawn="1">
          <p15:clr>
            <a:srgbClr val="A4A3A4"/>
          </p15:clr>
        </p15:guide>
        <p15:guide id="7" orient="horz" pos="1654">
          <p15:clr>
            <a:srgbClr val="A4A3A4"/>
          </p15:clr>
        </p15:guide>
        <p15:guide id="8" orient="horz" pos="3185" userDrawn="1">
          <p15:clr>
            <a:srgbClr val="A4A3A4"/>
          </p15:clr>
        </p15:guide>
        <p15:guide id="9" orient="horz" pos="872" userDrawn="1">
          <p15:clr>
            <a:srgbClr val="A4A3A4"/>
          </p15:clr>
        </p15:guide>
        <p15:guide id="10" orient="horz" pos="13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roix, Jean-Vincent (PJREM)" initials="LJ(" lastIdx="3" clrIdx="0"/>
  <p:cmAuthor id="2" name="Simon Charbonneau" initials="SC" lastIdx="12" clrIdx="1"/>
  <p:cmAuthor id="3" name="Raymond Dubois" initials="RD" lastIdx="1" clrIdx="2"/>
  <p:cmAuthor id="4" name="Bensadoun, Sarah" initials="SB" lastIdx="33" clrIdx="3"/>
  <p:cmAuthor id="5" name="isa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03F"/>
    <a:srgbClr val="789750"/>
    <a:srgbClr val="D3DD52"/>
    <a:srgbClr val="D8DD50"/>
    <a:srgbClr val="CED940"/>
    <a:srgbClr val="EFF6DE"/>
    <a:srgbClr val="D7DF23"/>
    <a:srgbClr val="DE503C"/>
    <a:srgbClr val="004736"/>
    <a:srgbClr val="50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46" autoAdjust="0"/>
    <p:restoredTop sz="96327" autoAdjust="0"/>
  </p:normalViewPr>
  <p:slideViewPr>
    <p:cSldViewPr snapToGrid="0">
      <p:cViewPr varScale="1">
        <p:scale>
          <a:sx n="95" d="100"/>
          <a:sy n="95" d="100"/>
        </p:scale>
        <p:origin x="216" y="84"/>
      </p:cViewPr>
      <p:guideLst>
        <p:guide orient="horz" pos="1597"/>
        <p:guide pos="158"/>
        <p:guide orient="horz" pos="735"/>
        <p:guide orient="horz" pos="504"/>
        <p:guide pos="3810"/>
        <p:guide orient="horz" pos="1654"/>
        <p:guide orient="horz" pos="3185"/>
        <p:guide orient="horz" pos="872"/>
        <p:guide orient="horz" pos="1371"/>
      </p:guideLst>
    </p:cSldViewPr>
  </p:slideViewPr>
  <p:outlineViewPr>
    <p:cViewPr>
      <p:scale>
        <a:sx n="33" d="100"/>
        <a:sy n="33" d="100"/>
      </p:scale>
      <p:origin x="0" y="-144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5776"/>
    </p:cViewPr>
  </p:sorterViewPr>
  <p:notesViewPr>
    <p:cSldViewPr snapToGrid="0" snapToObjects="1">
      <p:cViewPr varScale="1">
        <p:scale>
          <a:sx n="54" d="100"/>
          <a:sy n="54" d="100"/>
        </p:scale>
        <p:origin x="2616" y="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9-05T19:29:39.344" idx="8">
    <p:pos x="897" y="2587"/>
    <p:text>je voudrait qu'on remonte la légende SVP. même si cela touche un secteur déjè abordé... c'est pas joli, surtout avec tout ce blanc en haut. :(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E9B1DD4D-2B19-44E0-B156-CDCF441CAFE4}" type="datetimeFigureOut">
              <a:rPr lang="fr-CA" smtClean="0"/>
              <a:t>2020-03-26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1EF260BB-9B0C-4E7C-9107-89C163669BB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25604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ED705DA-C543-AE48-90EF-0F71C3626FB8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B0230A20-60A9-0542-B853-8CD7388B2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673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</a:t>
            </a:r>
            <a:r>
              <a:rPr lang="fr-CA" sz="1200" b="1" baseline="0" dirty="0">
                <a:solidFill>
                  <a:srgbClr val="004736"/>
                </a:solidFill>
              </a:rPr>
              <a:t> privilégié en heure de pointe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ferroviaire aux 30 minutes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Synchronisation avec la navette 964 à Bois-Franc en direction</a:t>
            </a:r>
            <a:r>
              <a:rPr lang="fr-CA" sz="1200" b="0" baseline="0" dirty="0">
                <a:solidFill>
                  <a:srgbClr val="004736"/>
                </a:solidFill>
              </a:rPr>
              <a:t> de Côte-Vertu + circulation sur voies réservées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Métro de Côte-Vertu jusqu’à Bonaventure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852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À la</a:t>
            </a:r>
            <a:r>
              <a:rPr lang="fr-CA" baseline="0" dirty="0"/>
              <a:t> gare Bois-Franc, un nouveau quai d’embarquement a été aménagé pour la navette 964.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baseline="0" dirty="0"/>
              <a:t>Embarquement en simultané: 3 bus à la fois et par toutes les portes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baseline="0" dirty="0"/>
              <a:t>Autobus en nombre suffisant pour tous les passagers du train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baseline="0" dirty="0"/>
              <a:t>Personnel sur le terrain pour veiller à un transit efficace et rapide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022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en dehors des heures de pointe</a:t>
            </a:r>
            <a:r>
              <a:rPr lang="fr-CA" sz="1200" b="1" baseline="0" dirty="0">
                <a:solidFill>
                  <a:srgbClr val="004736"/>
                </a:solidFill>
              </a:rPr>
              <a:t> + fin de semaine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bus 404 de Deux-Montagnes au Centre-ville (Terminus Mansfield)</a:t>
            </a:r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698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Bonification du réseau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des lignes de bus existantes à destination de Montmorency: 8, 9, 59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1200" b="0" dirty="0">
              <a:solidFill>
                <a:srgbClr val="004736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Rappel: la branche Est de la ligne orange est très sollicité, mais nous souhaitons présenter toutes</a:t>
            </a:r>
            <a:r>
              <a:rPr lang="fr-CA" sz="1200" b="1" baseline="0" dirty="0">
                <a:solidFill>
                  <a:srgbClr val="004736"/>
                </a:solidFill>
              </a:rPr>
              <a:t> les options disponibles à l’usager.</a:t>
            </a:r>
            <a:endParaRPr lang="fr-CA" sz="1200" b="1" dirty="0">
              <a:solidFill>
                <a:srgbClr val="004736"/>
              </a:solidFill>
            </a:endParaRP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144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Correspondance</a:t>
            </a:r>
            <a:r>
              <a:rPr lang="fr-CA" baseline="0" dirty="0"/>
              <a:t> à Bois-Franc: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les derniers passagers du train pourraient attendre +/- 15 min pour monter dans la navette 964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Rappel: du personnel sera sur le terrain pour veiller à un transit efficace est rapide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privilégié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ferroviaire aux 30 minutes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Synchronisation avec la</a:t>
            </a:r>
            <a:r>
              <a:rPr lang="fr-CA" sz="1200" b="0" baseline="0" dirty="0">
                <a:solidFill>
                  <a:srgbClr val="004736"/>
                </a:solidFill>
              </a:rPr>
              <a:t> navette</a:t>
            </a:r>
            <a:r>
              <a:rPr lang="fr-CA" sz="1200" b="0" dirty="0">
                <a:solidFill>
                  <a:srgbClr val="004736"/>
                </a:solidFill>
              </a:rPr>
              <a:t> 964 à Bois-Franc en direction</a:t>
            </a:r>
            <a:r>
              <a:rPr lang="fr-CA" sz="1200" b="0" baseline="0" dirty="0">
                <a:solidFill>
                  <a:srgbClr val="004736"/>
                </a:solidFill>
              </a:rPr>
              <a:t> de Côte-Vertu + circulation sur voies réservées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Métro de Côte-Vertu jusqu’à Bonaventure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50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Bonification au réseau de la STL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Renforcement de 3 lignes d’autobus suivant les besoins à destination de Côte-Vertu: 144, 151 et 902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35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Maintien du service en dehors des heures de pointe</a:t>
            </a:r>
            <a:r>
              <a:rPr lang="fr-CA" sz="1200" b="1" baseline="0" dirty="0">
                <a:solidFill>
                  <a:srgbClr val="004736"/>
                </a:solidFill>
              </a:rPr>
              <a:t> + fin de semaine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Ligne 26 et 903 de la gare Ste-Dorothée jusqu’à la station Montmorency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Taxi collectif T26 + correspondance</a:t>
            </a:r>
            <a:r>
              <a:rPr lang="fr-CA" sz="1200" b="0" baseline="0" dirty="0">
                <a:solidFill>
                  <a:srgbClr val="004736"/>
                </a:solidFill>
              </a:rPr>
              <a:t> avec la ligne 26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917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privilégié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968</a:t>
            </a:r>
            <a:r>
              <a:rPr lang="fr-CA" sz="1200" b="0" baseline="0" dirty="0">
                <a:solidFill>
                  <a:srgbClr val="004736"/>
                </a:solidFill>
              </a:rPr>
              <a:t> entre les gares </a:t>
            </a:r>
            <a:r>
              <a:rPr lang="fr-CA" sz="1200" b="0" baseline="0" dirty="0" err="1">
                <a:solidFill>
                  <a:srgbClr val="004736"/>
                </a:solidFill>
              </a:rPr>
              <a:t>Roxboro</a:t>
            </a:r>
            <a:r>
              <a:rPr lang="fr-CA" sz="1200" b="0" baseline="0" dirty="0">
                <a:solidFill>
                  <a:srgbClr val="004736"/>
                </a:solidFill>
              </a:rPr>
              <a:t>-Pierrefonds, </a:t>
            </a:r>
            <a:r>
              <a:rPr lang="fr-CA" sz="1200" b="0" baseline="0" dirty="0" err="1">
                <a:solidFill>
                  <a:srgbClr val="004736"/>
                </a:solidFill>
              </a:rPr>
              <a:t>Sunnybrooke</a:t>
            </a:r>
            <a:r>
              <a:rPr lang="fr-CA" sz="1200" b="0" baseline="0" dirty="0">
                <a:solidFill>
                  <a:srgbClr val="004736"/>
                </a:solidFill>
              </a:rPr>
              <a:t> et la station Côte-Vertu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circulation sur voies réservées  et départs aux 12 minutes en heure de pointe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Métro de Côte-Vertu jusqu’à Bonaventure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CA" sz="1200" b="0" baseline="0" dirty="0">
              <a:solidFill>
                <a:srgbClr val="004736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0" baseline="0" dirty="0">
                <a:solidFill>
                  <a:srgbClr val="004736"/>
                </a:solidFill>
              </a:rPr>
              <a:t>* Navette en fonction 7/7 avec ajustement des horaires en dehors des heures de pointe et fins de semaine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838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Bonification du réseau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CA" sz="1200" b="1" dirty="0">
              <a:solidFill>
                <a:srgbClr val="004736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des lignes 470  et 475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456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Temps de parcours actuel: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Gare Roxboro-Pierrefonds:</a:t>
            </a:r>
            <a:r>
              <a:rPr lang="fr-CA" baseline="0" dirty="0"/>
              <a:t> 30 min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Gare Sunnybrooke: 26 min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Options de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Nouvelle navette 964 pour un accès au métro sur voie réservée – rue Grenet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974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Options de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 la ligne 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14 lignes de bus existantes vers le métro – plusieurs</a:t>
            </a:r>
            <a:r>
              <a:rPr lang="fr-CA" sz="1200" b="0" baseline="0" dirty="0">
                <a:solidFill>
                  <a:srgbClr val="004736"/>
                </a:solidFill>
              </a:rPr>
              <a:t> options pour les usagers des gares fermées de Du Ruisseau et Montpellier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sz="1200" b="0" baseline="0" dirty="0">
              <a:solidFill>
                <a:srgbClr val="00473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Rappel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Station Côte-Vertu fermé pour 11 à 13 semaines à l’été 2020.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Cette situation était connue par les partenaires dès le début de la planification des mesures d’atténuation à laquelle a participé la STM.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Les navettes vers cette station seront redirigées vers une autre station de la branche ouest de la ligne orange. Cela sera confirmé au début de l’année 2020.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fr-FR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83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Options de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 la ligne 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14 lignes de bus existantes vers le métro – plusieurs</a:t>
            </a:r>
            <a:r>
              <a:rPr lang="fr-CA" sz="1200" b="0" baseline="0" dirty="0">
                <a:solidFill>
                  <a:srgbClr val="004736"/>
                </a:solidFill>
              </a:rPr>
              <a:t> options pour les usagers des gares fermées de Du Ruisseau et Montpellier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sz="1200" b="0" baseline="0" dirty="0">
              <a:solidFill>
                <a:srgbClr val="00473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Rappel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Station Côte-Vertu fermé pour 11 à 13 semaines à l’été 2020.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Cette situation était connue par les partenaires dès le début de la planification des mesures d’atténuation à laquelle a participé la STM.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Les navettes vers cette station seront redirigées vers une autre station de la branche ouest de la ligne orange. Cela sera confirmé au début de l’année 2020.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fr-FR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83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</a:t>
            </a:r>
            <a:r>
              <a:rPr lang="fr-CA" sz="1200" b="1" baseline="0" dirty="0">
                <a:solidFill>
                  <a:srgbClr val="004736"/>
                </a:solidFill>
              </a:rPr>
              <a:t> privilégié</a:t>
            </a:r>
            <a:endParaRPr lang="fr-CA" sz="1200" b="1" dirty="0">
              <a:solidFill>
                <a:srgbClr val="0047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nouvelle navette 919</a:t>
            </a:r>
            <a:r>
              <a:rPr lang="fr-CA" sz="1200" b="0" baseline="0" dirty="0">
                <a:solidFill>
                  <a:srgbClr val="004736"/>
                </a:solidFill>
              </a:rPr>
              <a:t> qui circule entre les stations Acadie, gare Canora/Mont-Royal et Namur sur voies réservées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Métro de Namur à Bonaventure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593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Bonification</a:t>
            </a:r>
            <a:r>
              <a:rPr lang="fr-CA" sz="1200" b="1" baseline="0" dirty="0">
                <a:solidFill>
                  <a:srgbClr val="004736"/>
                </a:solidFill>
              </a:rPr>
              <a:t> du réseau</a:t>
            </a:r>
            <a:endParaRPr lang="fr-CA" sz="1200" b="1" dirty="0">
              <a:solidFill>
                <a:srgbClr val="0047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</a:t>
            </a:r>
            <a:r>
              <a:rPr lang="fr-CA" sz="1200" b="0" baseline="0" dirty="0">
                <a:solidFill>
                  <a:srgbClr val="004736"/>
                </a:solidFill>
              </a:rPr>
              <a:t> l</a:t>
            </a:r>
            <a:r>
              <a:rPr lang="fr-CA" dirty="0"/>
              <a:t>igne 92 Jean-Talon: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1 départ additionnel en heure de pointe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service aux 20 minutes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Circulation sur voies réservées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fr-CA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CA" b="1" dirty="0"/>
              <a:t>Options</a:t>
            </a:r>
            <a:r>
              <a:rPr lang="fr-CA" b="1" baseline="0" dirty="0"/>
              <a:t> de déplacement sur réseau existant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A" dirty="0"/>
              <a:t>Ligne 165 Côte-des-Neiges:</a:t>
            </a:r>
            <a:r>
              <a:rPr lang="fr-CA" baseline="0" dirty="0"/>
              <a:t> </a:t>
            </a:r>
            <a:r>
              <a:rPr lang="fr-CA" dirty="0"/>
              <a:t>Service sur voies réservées sur le chemin de la Côte-des-Neiges et le boulevard René-Lévesque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A" dirty="0"/>
              <a:t>Ligne 465 express Côte-des-Neiges avec accès au centre-ville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507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privilégié – circulation sur voies réservées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30 du terminus Terrebonne à la station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140 de </a:t>
            </a:r>
            <a:r>
              <a:rPr lang="fr-CA" dirty="0" err="1"/>
              <a:t>Lachenaie</a:t>
            </a:r>
            <a:r>
              <a:rPr lang="fr-CA" dirty="0"/>
              <a:t> à la station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par bus de la gare de Terrebonne jusqu’à la station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par bus de la gare de Mascouche jusqu’à la station Radisson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Métro de la station Radisson à la station Bonaventure/McGill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39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0255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Itinéraire</a:t>
            </a:r>
            <a:r>
              <a:rPr lang="fr-CA" b="1" baseline="0" dirty="0"/>
              <a:t> privilégié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100 de L’Assomption (Saint-Gérard-</a:t>
            </a:r>
            <a:r>
              <a:rPr lang="fr-CA" dirty="0" err="1"/>
              <a:t>Majella</a:t>
            </a:r>
            <a:r>
              <a:rPr lang="fr-CA" dirty="0"/>
              <a:t>) à la station de métro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300 de Repentigny à la station de métro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400 de L’Assomption à la station de métro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par bus de la gare Repentigny jusqu’à la station Radisson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Métro de la station Radisson à la station Bonaventure/McGill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2822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aseline="0" dirty="0"/>
              <a:t>À noter qu’il y a des travaux sur Pie-XI qui amènent un détournement du service.</a:t>
            </a:r>
            <a:endParaRPr lang="fr-CA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107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b="1" dirty="0"/>
              <a:t>Itinéraire alternatif pour</a:t>
            </a:r>
            <a:r>
              <a:rPr lang="fr-CA" b="1" baseline="0" dirty="0"/>
              <a:t> l’ensemble de la ligne Mascouche</a:t>
            </a:r>
            <a:endParaRPr lang="fr-CA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ferroviaire de la gare de Mascouche jusqu’à la gare Ahuntsic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Marche vers le métro Sauvé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Métro de la station Sauvé à la station Bonaventure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0" indent="0">
              <a:buFont typeface="Arial" charset="0"/>
              <a:buNone/>
            </a:pPr>
            <a:r>
              <a:rPr lang="fr-CA" b="1" dirty="0"/>
              <a:t>*Pour les usagers à mobilité</a:t>
            </a:r>
            <a:r>
              <a:rPr lang="fr-CA" b="1" baseline="0" dirty="0"/>
              <a:t> réduite – Gare Sauvé</a:t>
            </a:r>
          </a:p>
          <a:p>
            <a:pPr marL="171450" indent="-171450">
              <a:buFont typeface="Arial" charset="0"/>
              <a:buChar char="•"/>
            </a:pPr>
            <a:r>
              <a:rPr lang="fr-CA" dirty="0"/>
              <a:t>Emprunter</a:t>
            </a:r>
            <a:r>
              <a:rPr lang="fr-CA" baseline="0" dirty="0"/>
              <a:t> le 31 Sud St-Denis à destination Rosemont – prochaine station accessible</a:t>
            </a:r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900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872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Informations</a:t>
            </a:r>
            <a:r>
              <a:rPr lang="fr-CA" sz="1200" b="1" baseline="0" dirty="0">
                <a:solidFill>
                  <a:srgbClr val="004736"/>
                </a:solidFill>
              </a:rPr>
              <a:t> utiles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Maintien de la fréquence des trains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Aucun impact pour 15% des usagers qui descendent avant Sauvé/Ahuntsic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975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Option de déplacement Ligne St-Jérôme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express 480 Du Parc synchronisée avec l’arrivée du train</a:t>
            </a:r>
            <a:r>
              <a:rPr lang="fr-CA" baseline="0" dirty="0"/>
              <a:t> à la gare Parc- </a:t>
            </a:r>
            <a:r>
              <a:rPr lang="fr-CA" i="1" baseline="0" dirty="0"/>
              <a:t>mouvement orange STM (cela ne fait pas partie des mesures d’atténuation, mais cette option est intéressante à mentionner pour les usagers)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accès au centre ville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Circulation sur voies réservées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Stationnement incitatif à la gare Bois-de-Boulogne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baseline="0" dirty="0"/>
              <a:t>Bonification du réseau</a:t>
            </a:r>
            <a:endParaRPr lang="fr-CA" b="1" dirty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/>
              <a:t>4</a:t>
            </a:r>
            <a:r>
              <a:rPr lang="fr-CA" baseline="0" dirty="0"/>
              <a:t> départs pour prolonger l’heure de pointe pm de la ligne St-Jérôme – pour ceux qui réaménagent leurs horaires de travail </a:t>
            </a:r>
            <a:r>
              <a:rPr lang="fr-CA" i="1" baseline="0" dirty="0"/>
              <a:t>(cela ne fait pas partie des mesures d’atténuation d’exo , mais cette option est intéressante à mentionner pour les usagers)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3818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Du côté de la rive-sud, aucun changement</a:t>
            </a:r>
            <a:r>
              <a:rPr lang="fr-CA" baseline="0" dirty="0"/>
              <a:t> majeur: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Temps de parcours légèrement prolongés (2 à 6 min) – déjà considéré dans les horaires du RTL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Circulation sur voies réservées du pont Samuel-de-Champlain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608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9556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3995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8355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6456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Nous</a:t>
            </a:r>
            <a:r>
              <a:rPr lang="fr-CA" baseline="0" dirty="0"/>
              <a:t> avons déjà plusieurs voies réservées/utilisation des accotements d’autoroute sur le réseau routier municipal et autoroutier.</a:t>
            </a:r>
          </a:p>
          <a:p>
            <a:endParaRPr lang="fr-CA" baseline="0" dirty="0"/>
          </a:p>
          <a:p>
            <a:r>
              <a:rPr lang="fr-CA" baseline="0" dirty="0"/>
              <a:t>En vue de l’arrêt complet de la navette ferroviaire Deux-Montagnes / Bois-Franc, on va en rajouter d’autres qu’on voit ici en rouge.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9450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Idem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967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Dès</a:t>
            </a:r>
            <a:r>
              <a:rPr lang="fr-CA" baseline="0" dirty="0"/>
              <a:t> le 6 janvier: voici les répercussions liées à la fermeture du tunnel Mont-Royal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Deux-Montagnes: arrêt du service à Bois-Franc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Mascouche: arrêt du service à Ahuntsic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059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3532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5546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34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Dès</a:t>
            </a:r>
            <a:r>
              <a:rPr lang="fr-CA" baseline="0" dirty="0"/>
              <a:t> le 6 janvier: voici les répercussions liées à la fermeture du tunnel Mont-Royal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Deux-Montagnes: arrêt du service à Bois-Franc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Mascouche: arrêt du service à Ahuntsic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36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Dès</a:t>
            </a:r>
            <a:r>
              <a:rPr lang="fr-CA" baseline="0" dirty="0"/>
              <a:t> la mi-2021, arrêt complet de la ligne de Deux-Montagnes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36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Rappel de la stratégie d’atténuation annoncée le 28 février dernier</a:t>
            </a:r>
            <a:r>
              <a:rPr lang="fr-CA" b="1" baseline="0" dirty="0"/>
              <a:t> - </a:t>
            </a:r>
            <a:r>
              <a:rPr lang="fr-CA" b="1" dirty="0"/>
              <a:t>4 piliers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</a:t>
            </a:r>
            <a:r>
              <a:rPr lang="fr-CA" baseline="0" dirty="0"/>
              <a:t> ferroviaire: la ligne de Deux-Montagnes, telle qu’on la connaît disparaîtra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Création de navettes d’autobus avec accès directs aux métros et bonification du réseau d’autobus existant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Mesures préférentielles pour bus: voies réservées, utilisation des accotements d’autoroutes, feux prioritaires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Utilisation accrue de la branche ouest de la ligne orange et des lignes verte et bleue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baseline="0" dirty="0"/>
              <a:t>*Branche Est de la ligne orange: très sollicitée</a:t>
            </a:r>
            <a:endParaRPr lang="fr-CA" b="1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133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Depuis</a:t>
            </a:r>
            <a:r>
              <a:rPr lang="fr-CA" baseline="0" dirty="0"/>
              <a:t> 18 mois: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plus de 200 rencontres pour établir la stratégie d’atténuation et la raffiner pour chacun des secteurs.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Cela inclut des rencontres avec les élus et les équipes techniques des villes et arrondissements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68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09"/>
          <a:stretch/>
        </p:blipFill>
        <p:spPr>
          <a:xfrm>
            <a:off x="0" y="1044603"/>
            <a:ext cx="9144000" cy="40988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606" y="1663703"/>
            <a:ext cx="4410155" cy="5642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TITRE </a:t>
            </a:r>
            <a:br>
              <a:rPr lang="en-US" dirty="0"/>
            </a:br>
            <a:r>
              <a:rPr lang="en-US" dirty="0"/>
              <a:t>DE LA PRÉSENTATION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E0C41F-2A79-474D-9138-9485A8A443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245" y="225487"/>
            <a:ext cx="1821346" cy="6937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17385E-E5AB-7043-B5A7-BAD8BE5A1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002" y="180313"/>
            <a:ext cx="3634725" cy="8642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37BA8A-3AF8-574A-A081-F147949D3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4" t="-754" r="69411" b="81199"/>
          <a:stretch/>
        </p:blipFill>
        <p:spPr>
          <a:xfrm>
            <a:off x="182882" y="60517"/>
            <a:ext cx="2456952" cy="8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57E9248-806E-804B-8086-1EE6DA1D2587}"/>
              </a:ext>
            </a:extLst>
          </p:cNvPr>
          <p:cNvSpPr>
            <a:spLocks noChangeAspect="1"/>
          </p:cNvSpPr>
          <p:nvPr userDrawn="1"/>
        </p:nvSpPr>
        <p:spPr>
          <a:xfrm>
            <a:off x="4121825" y="958771"/>
            <a:ext cx="4252762" cy="3189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2E55CEE-12EA-EC41-9189-CCC0361123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1819" y="1380406"/>
            <a:ext cx="3172774" cy="23463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1583616"/>
            <a:ext cx="329184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3179441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78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54EF89F8-659E-AB49-8E06-124BBC68E44F}"/>
              </a:ext>
            </a:extLst>
          </p:cNvPr>
          <p:cNvSpPr/>
          <p:nvPr userDrawn="1"/>
        </p:nvSpPr>
        <p:spPr>
          <a:xfrm>
            <a:off x="7049089" y="3007716"/>
            <a:ext cx="1855392" cy="1803352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1472755" y="59283"/>
                </a:moveTo>
                <a:lnTo>
                  <a:pt x="1447533" y="25010"/>
                </a:lnTo>
                <a:lnTo>
                  <a:pt x="1427238" y="7410"/>
                </a:lnTo>
                <a:lnTo>
                  <a:pt x="1401171" y="926"/>
                </a:lnTo>
                <a:lnTo>
                  <a:pt x="1358633" y="0"/>
                </a:lnTo>
                <a:lnTo>
                  <a:pt x="58458" y="0"/>
                </a:lnTo>
                <a:lnTo>
                  <a:pt x="17182" y="948"/>
                </a:lnTo>
                <a:lnTo>
                  <a:pt x="0" y="7585"/>
                </a:lnTo>
                <a:lnTo>
                  <a:pt x="3829" y="25599"/>
                </a:lnTo>
                <a:lnTo>
                  <a:pt x="25590" y="60680"/>
                </a:lnTo>
                <a:lnTo>
                  <a:pt x="1070368" y="1661845"/>
                </a:lnTo>
                <a:lnTo>
                  <a:pt x="1092619" y="1697864"/>
                </a:lnTo>
                <a:lnTo>
                  <a:pt x="1099926" y="1722440"/>
                </a:lnTo>
                <a:lnTo>
                  <a:pt x="1092191" y="1746888"/>
                </a:lnTo>
                <a:lnTo>
                  <a:pt x="1069314" y="1782521"/>
                </a:lnTo>
                <a:lnTo>
                  <a:pt x="26644" y="3321278"/>
                </a:lnTo>
                <a:lnTo>
                  <a:pt x="4274" y="3355955"/>
                </a:lnTo>
                <a:lnTo>
                  <a:pt x="131" y="3373762"/>
                </a:lnTo>
                <a:lnTo>
                  <a:pt x="17198" y="3380323"/>
                </a:lnTo>
                <a:lnTo>
                  <a:pt x="58458" y="3381260"/>
                </a:lnTo>
                <a:lnTo>
                  <a:pt x="1358633" y="3381260"/>
                </a:lnTo>
                <a:lnTo>
                  <a:pt x="1401171" y="3380334"/>
                </a:lnTo>
                <a:lnTo>
                  <a:pt x="1447533" y="3356250"/>
                </a:lnTo>
                <a:lnTo>
                  <a:pt x="1472755" y="3321977"/>
                </a:lnTo>
                <a:lnTo>
                  <a:pt x="2577617" y="1749920"/>
                </a:lnTo>
                <a:lnTo>
                  <a:pt x="2601056" y="1714720"/>
                </a:lnTo>
                <a:lnTo>
                  <a:pt x="2608868" y="1690636"/>
                </a:lnTo>
                <a:lnTo>
                  <a:pt x="2601056" y="1666552"/>
                </a:lnTo>
                <a:lnTo>
                  <a:pt x="2577617" y="1631353"/>
                </a:lnTo>
                <a:lnTo>
                  <a:pt x="1472755" y="59283"/>
                </a:lnTo>
                <a:close/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21C9C1F2-FE3A-6A4A-BB9C-BC95EF7289BB}"/>
              </a:ext>
            </a:extLst>
          </p:cNvPr>
          <p:cNvSpPr/>
          <p:nvPr userDrawn="1"/>
        </p:nvSpPr>
        <p:spPr>
          <a:xfrm>
            <a:off x="244196" y="303503"/>
            <a:ext cx="1838767" cy="1787193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2550398" y="0"/>
                </a:moveTo>
                <a:lnTo>
                  <a:pt x="1250222" y="0"/>
                </a:lnTo>
                <a:lnTo>
                  <a:pt x="1207648" y="937"/>
                </a:lnTo>
                <a:lnTo>
                  <a:pt x="1161335" y="25010"/>
                </a:lnTo>
                <a:lnTo>
                  <a:pt x="1136113" y="59283"/>
                </a:lnTo>
                <a:lnTo>
                  <a:pt x="31251" y="1631340"/>
                </a:lnTo>
                <a:lnTo>
                  <a:pt x="7812" y="1666540"/>
                </a:lnTo>
                <a:lnTo>
                  <a:pt x="0" y="1690623"/>
                </a:lnTo>
                <a:lnTo>
                  <a:pt x="7812" y="1714707"/>
                </a:lnTo>
                <a:lnTo>
                  <a:pt x="31251" y="1749907"/>
                </a:lnTo>
                <a:lnTo>
                  <a:pt x="1136113" y="3321977"/>
                </a:lnTo>
                <a:lnTo>
                  <a:pt x="1161335" y="3356250"/>
                </a:lnTo>
                <a:lnTo>
                  <a:pt x="1207692" y="3380334"/>
                </a:lnTo>
                <a:lnTo>
                  <a:pt x="1250222" y="3381260"/>
                </a:lnTo>
                <a:lnTo>
                  <a:pt x="2550398" y="3381260"/>
                </a:lnTo>
                <a:lnTo>
                  <a:pt x="2591674" y="3380312"/>
                </a:lnTo>
                <a:lnTo>
                  <a:pt x="2608857" y="3373675"/>
                </a:lnTo>
                <a:lnTo>
                  <a:pt x="2605031" y="3355661"/>
                </a:lnTo>
                <a:lnTo>
                  <a:pt x="2583278" y="3320580"/>
                </a:lnTo>
                <a:lnTo>
                  <a:pt x="1538500" y="1719414"/>
                </a:lnTo>
                <a:lnTo>
                  <a:pt x="1516242" y="1683396"/>
                </a:lnTo>
                <a:lnTo>
                  <a:pt x="1508933" y="1658820"/>
                </a:lnTo>
                <a:lnTo>
                  <a:pt x="1516670" y="1634372"/>
                </a:lnTo>
                <a:lnTo>
                  <a:pt x="1539554" y="1598739"/>
                </a:lnTo>
                <a:lnTo>
                  <a:pt x="2582224" y="59982"/>
                </a:lnTo>
                <a:lnTo>
                  <a:pt x="2604587" y="25304"/>
                </a:lnTo>
                <a:lnTo>
                  <a:pt x="2608726" y="7497"/>
                </a:lnTo>
                <a:lnTo>
                  <a:pt x="2591657" y="937"/>
                </a:lnTo>
                <a:lnTo>
                  <a:pt x="25503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1479" y="303503"/>
            <a:ext cx="4609499" cy="4536501"/>
          </a:xfrm>
        </p:spPr>
        <p:txBody>
          <a:bodyPr wrap="square" anchor="ctr" anchorCtr="0">
            <a:norm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endParaRPr lang="en-US" sz="33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03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8150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462686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8554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bande no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8DB39-D222-A341-8CAD-B0D9703C75B4}"/>
              </a:ext>
            </a:extLst>
          </p:cNvPr>
          <p:cNvSpPr/>
          <p:nvPr userDrawn="1"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endParaRPr lang="fr-CA" sz="135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46319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3" y="2960143"/>
            <a:ext cx="2616823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276538" y="2960143"/>
            <a:ext cx="260385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120719" y="2960143"/>
            <a:ext cx="261013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98363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8" y="2960139"/>
            <a:ext cx="1869085" cy="1882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567557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F5DDF-937C-5F48-8DE3-13AC217E99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5754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63952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6113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ncadré couleur /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80E544A-32B8-7149-A9D1-CB07A0608AB4}"/>
              </a:ext>
            </a:extLst>
          </p:cNvPr>
          <p:cNvSpPr txBox="1">
            <a:spLocks/>
          </p:cNvSpPr>
          <p:nvPr userDrawn="1"/>
        </p:nvSpPr>
        <p:spPr>
          <a:xfrm>
            <a:off x="3319911" y="1887846"/>
            <a:ext cx="5410957" cy="2960554"/>
          </a:xfrm>
          <a:prstGeom prst="rect">
            <a:avLst/>
          </a:prstGeom>
          <a:solidFill>
            <a:schemeClr val="accent2"/>
          </a:solidFill>
        </p:spPr>
        <p:txBody>
          <a:bodyPr lIns="135000" tIns="135000" rIns="135000" bIns="135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E4A24-F818-6940-8221-0054D57BC5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2859" y="1875400"/>
            <a:ext cx="2766744" cy="2966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/>
              <a:t>Cliquez et modifiez le titre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1049275"/>
            <a:ext cx="8412480" cy="479822"/>
          </a:xfrm>
        </p:spPr>
        <p:txBody>
          <a:bodyPr anchor="t">
            <a:normAutofit/>
          </a:bodyPr>
          <a:lstStyle>
            <a:lvl1pPr marL="0" indent="0" algn="l">
              <a:spcAft>
                <a:spcPts val="800"/>
              </a:spcAft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421417" y="1965007"/>
            <a:ext cx="5212939" cy="2811974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20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471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760720" y="0"/>
            <a:ext cx="338328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D2BC5-5CDE-6048-A6C4-1637EF15E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4" y="11"/>
            <a:ext cx="3381375" cy="5143499"/>
          </a:xfrm>
          <a:prstGeom prst="rect">
            <a:avLst/>
          </a:prstGeom>
          <a:noFill/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defRPr sz="2400" b="1" u="none">
                <a:solidFill>
                  <a:schemeClr val="accent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5257800" cy="3771900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>
            <a:normAutofit/>
          </a:bodyPr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40201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AF8E7-0AD3-4F4D-97A8-C1320538BDF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62624" y="4"/>
            <a:ext cx="3386434" cy="5151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5257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8777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685800" y="1206500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>
              <a:lnSpc>
                <a:spcPts val="1800"/>
              </a:lnSpc>
              <a:defRPr sz="1600" b="1" i="0" cap="all" baseline="0">
                <a:solidFill>
                  <a:srgbClr val="147B33"/>
                </a:solidFill>
                <a:latin typeface="Arial MT"/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24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97385"/>
            <a:ext cx="8100742" cy="2820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None/>
              <a:defRPr sz="1200" b="1" i="0">
                <a:solidFill>
                  <a:srgbClr val="73B632"/>
                </a:solidFill>
                <a:latin typeface="Arial MT"/>
                <a:cs typeface="Arial MT"/>
              </a:defRPr>
            </a:lvl1pPr>
            <a:lvl2pPr marL="0" indent="0">
              <a:lnSpc>
                <a:spcPts val="1400"/>
              </a:lnSpc>
              <a:spcBef>
                <a:spcPts val="900"/>
              </a:spcBef>
              <a:buNone/>
              <a:defRPr sz="1200" baseline="0">
                <a:latin typeface="Arial MT"/>
              </a:defRPr>
            </a:lvl2pPr>
            <a:lvl3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3pPr>
            <a:lvl4pPr marL="6858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4pPr>
            <a:lvl5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5pPr>
          </a:lstStyle>
          <a:p>
            <a:pPr lvl="0"/>
            <a:r>
              <a:rPr lang="fr-CA" dirty="0"/>
              <a:t>Sous-titre</a:t>
            </a:r>
          </a:p>
        </p:txBody>
      </p:sp>
      <p:sp>
        <p:nvSpPr>
          <p:cNvPr id="25" name="Espace réservé du texte 18"/>
          <p:cNvSpPr>
            <a:spLocks noGrp="1"/>
          </p:cNvSpPr>
          <p:nvPr>
            <p:ph type="body" idx="11"/>
          </p:nvPr>
        </p:nvSpPr>
        <p:spPr>
          <a:xfrm>
            <a:off x="685800" y="1879427"/>
            <a:ext cx="8100742" cy="2572247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None/>
              <a:defRPr sz="1200">
                <a:latin typeface="Arial MT"/>
                <a:cs typeface="Arial MT"/>
              </a:defRPr>
            </a:lvl1pPr>
            <a:lvl2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2pPr>
            <a:lvl3pPr marL="6858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defRPr sz="1200">
                <a:latin typeface="Arial MT"/>
                <a:cs typeface="Arial MT"/>
              </a:defRPr>
            </a:lvl3pPr>
            <a:lvl4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4pPr>
            <a:lvl5pPr marL="1219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29" name="Espace réservé du texte 2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ts val="1400"/>
              </a:lnSpc>
              <a:spcBef>
                <a:spcPts val="0"/>
              </a:spcBef>
              <a:buNone/>
              <a:defRPr sz="12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CA" dirty="0"/>
              <a:t>Titre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748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4617720" cy="377190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7"/>
          </p:nvPr>
        </p:nvSpPr>
        <p:spPr>
          <a:xfrm>
            <a:off x="5129784" y="356616"/>
            <a:ext cx="4023360" cy="442341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4617720" cy="516600"/>
          </a:xfrm>
        </p:spPr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461772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33296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uver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Ministère des transports Titr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363" y="650083"/>
            <a:ext cx="3676650" cy="1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Qc_drapeau_couleurs_web-0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270" y="4219579"/>
            <a:ext cx="2471737" cy="12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5313" y="897735"/>
            <a:ext cx="5630862" cy="756047"/>
          </a:xfrm>
        </p:spPr>
        <p:txBody>
          <a:bodyPr/>
          <a:lstStyle>
            <a:lvl1pPr indent="0"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33725" y="1707357"/>
            <a:ext cx="5627688" cy="540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81215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81540"/>
            <a:ext cx="7128792" cy="702078"/>
          </a:xfrm>
        </p:spPr>
        <p:txBody>
          <a:bodyPr lIns="108000" tIns="46800" rIns="108000" bIns="46800"/>
          <a:lstStyle>
            <a:lvl1pPr algn="l">
              <a:defRPr lang="fr-CA" smtClean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1599642"/>
            <a:ext cx="7128792" cy="1674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defRPr sz="2200" b="0">
                <a:solidFill>
                  <a:schemeClr val="tx2"/>
                </a:solidFill>
              </a:defRPr>
            </a:lvl1pPr>
            <a:lvl2pPr marL="360000" indent="-360000" algn="l">
              <a:buFont typeface="Wingdings" charset="2"/>
              <a:buChar char="§"/>
              <a:defRPr sz="2200">
                <a:solidFill>
                  <a:schemeClr val="tx2"/>
                </a:solidFill>
              </a:defRPr>
            </a:lvl2pPr>
            <a:lvl3pPr marL="720000" indent="-360000" algn="l">
              <a:buSzPct val="45000"/>
              <a:buFont typeface="Wingdings" charset="2"/>
              <a:buChar char=""/>
              <a:defRPr sz="2000">
                <a:solidFill>
                  <a:schemeClr val="tx2"/>
                </a:solidFill>
              </a:defRPr>
            </a:lvl3pPr>
            <a:lvl4pPr marL="1079500" indent="-360000" algn="l">
              <a:tabLst>
                <a:tab pos="1701800" algn="l"/>
              </a:tabLst>
              <a:defRPr sz="1800">
                <a:solidFill>
                  <a:schemeClr val="tx2"/>
                </a:solidFill>
              </a:defRPr>
            </a:lvl4pPr>
            <a:lvl5pPr marL="1440000" indent="-360000" algn="l">
              <a:defRPr sz="2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0AFA-A90D-8341-9408-6C655D7A214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5850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45" y="1113588"/>
            <a:ext cx="8389937" cy="3456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360000" indent="-360000">
              <a:defRPr sz="2400">
                <a:solidFill>
                  <a:schemeClr val="tx1"/>
                </a:solidFill>
              </a:defRPr>
            </a:lvl2pPr>
            <a:lvl3pPr marL="720000" indent="-360000">
              <a:buSzPct val="45000"/>
              <a:buFont typeface="Wingdings" charset="2"/>
              <a:buChar char=""/>
              <a:defRPr sz="2200">
                <a:solidFill>
                  <a:schemeClr val="tx1"/>
                </a:solidFill>
              </a:defRPr>
            </a:lvl3pPr>
            <a:lvl4pPr marL="1079500" indent="-360000"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33468"/>
            <a:ext cx="838492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08000" tIns="46800" rIns="0" bIns="46800"/>
          <a:lstStyle/>
          <a:p>
            <a:pPr lvl="0"/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CAE2D-96E4-3A44-8FE2-C5568404712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3724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Puce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D4DE9-A04F-FA40-81C0-57F2E895C5D3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3545" y="465516"/>
            <a:ext cx="8389937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360000" indent="-360000">
              <a:defRPr sz="2400">
                <a:solidFill>
                  <a:schemeClr val="tx1"/>
                </a:solidFill>
              </a:defRPr>
            </a:lvl2pPr>
            <a:lvl3pPr marL="720000" indent="-360000">
              <a:buSzPct val="45000"/>
              <a:buFont typeface="Wingdings" charset="2"/>
              <a:buChar char=""/>
              <a:defRPr sz="2200">
                <a:solidFill>
                  <a:schemeClr val="tx1"/>
                </a:solidFill>
              </a:defRPr>
            </a:lvl3pPr>
            <a:lvl4pPr marL="1079500" indent="-360000"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93447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33468"/>
            <a:ext cx="838492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08000" tIns="46800" rIns="0" bIns="46800"/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803B8-D313-6F45-9CC0-F745FB3297B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3545" y="1113588"/>
            <a:ext cx="8389937" cy="3456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450000" indent="-450000">
              <a:buFont typeface="+mj-lt"/>
              <a:buAutoNum type="arabicPeriod"/>
              <a:defRPr sz="2400">
                <a:solidFill>
                  <a:schemeClr val="tx1"/>
                </a:solidFill>
              </a:defRPr>
            </a:lvl2pPr>
            <a:lvl3pPr marL="900000" indent="-450000">
              <a:buSzPct val="100000"/>
              <a:buFont typeface="+mj-lt"/>
              <a:buAutoNum type="arabicParenR"/>
              <a:defRPr sz="2200">
                <a:solidFill>
                  <a:schemeClr val="tx1"/>
                </a:solidFill>
              </a:defRPr>
            </a:lvl3pPr>
            <a:lvl4pPr marL="1350000" indent="-450000">
              <a:buSzPct val="100000"/>
              <a:buFont typeface="+mj-lt"/>
              <a:buAutoNum type="romanUcPeriod"/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877009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Numéro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8D94-5045-E345-8C7D-E4BD0BF0B99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3545" y="465516"/>
            <a:ext cx="8389937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450000" indent="-450000">
              <a:buFont typeface="+mj-lt"/>
              <a:buAutoNum type="arabicPeriod"/>
              <a:defRPr sz="2400">
                <a:solidFill>
                  <a:schemeClr val="tx1"/>
                </a:solidFill>
              </a:defRPr>
            </a:lvl2pPr>
            <a:lvl3pPr marL="900000" indent="-450000">
              <a:buSzPct val="100000"/>
              <a:buFont typeface="+mj-lt"/>
              <a:buAutoNum type="arabicParenR"/>
              <a:defRPr sz="2200">
                <a:solidFill>
                  <a:schemeClr val="tx1"/>
                </a:solidFill>
              </a:defRPr>
            </a:lvl3pPr>
            <a:lvl4pPr marL="1350000" indent="-450000">
              <a:buSzPct val="100000"/>
              <a:buFont typeface="+mj-lt"/>
              <a:buAutoNum type="romanUcPeriod"/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627948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titre et sous-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963586"/>
            <a:ext cx="731520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2BD570B-B998-B84D-8918-63CB010A3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16" y="2678207"/>
            <a:ext cx="7315200" cy="1371600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8335" indent="0" algn="l">
              <a:buNone/>
              <a:tabLst/>
              <a:defRPr sz="1350"/>
            </a:lvl2pPr>
            <a:lvl3pPr marL="685681" indent="0" algn="ctr">
              <a:buNone/>
              <a:defRPr sz="135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pPr lvl="0"/>
            <a:endParaRPr lang="en-US" dirty="0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2555064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57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57E9248-806E-804B-8086-1EE6DA1D2587}"/>
              </a:ext>
            </a:extLst>
          </p:cNvPr>
          <p:cNvSpPr>
            <a:spLocks noChangeAspect="1"/>
          </p:cNvSpPr>
          <p:nvPr userDrawn="1"/>
        </p:nvSpPr>
        <p:spPr>
          <a:xfrm>
            <a:off x="4121825" y="958771"/>
            <a:ext cx="4252762" cy="3189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2E55CEE-12EA-EC41-9189-CCC0361123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1819" y="1380406"/>
            <a:ext cx="3172774" cy="23463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1583616"/>
            <a:ext cx="329184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3179441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377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54EF89F8-659E-AB49-8E06-124BBC68E44F}"/>
              </a:ext>
            </a:extLst>
          </p:cNvPr>
          <p:cNvSpPr/>
          <p:nvPr userDrawn="1"/>
        </p:nvSpPr>
        <p:spPr>
          <a:xfrm>
            <a:off x="7049089" y="3007716"/>
            <a:ext cx="1855392" cy="1803352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1472755" y="59283"/>
                </a:moveTo>
                <a:lnTo>
                  <a:pt x="1447533" y="25010"/>
                </a:lnTo>
                <a:lnTo>
                  <a:pt x="1427238" y="7410"/>
                </a:lnTo>
                <a:lnTo>
                  <a:pt x="1401171" y="926"/>
                </a:lnTo>
                <a:lnTo>
                  <a:pt x="1358633" y="0"/>
                </a:lnTo>
                <a:lnTo>
                  <a:pt x="58458" y="0"/>
                </a:lnTo>
                <a:lnTo>
                  <a:pt x="17182" y="948"/>
                </a:lnTo>
                <a:lnTo>
                  <a:pt x="0" y="7585"/>
                </a:lnTo>
                <a:lnTo>
                  <a:pt x="3829" y="25599"/>
                </a:lnTo>
                <a:lnTo>
                  <a:pt x="25590" y="60680"/>
                </a:lnTo>
                <a:lnTo>
                  <a:pt x="1070368" y="1661845"/>
                </a:lnTo>
                <a:lnTo>
                  <a:pt x="1092619" y="1697864"/>
                </a:lnTo>
                <a:lnTo>
                  <a:pt x="1099926" y="1722440"/>
                </a:lnTo>
                <a:lnTo>
                  <a:pt x="1092191" y="1746888"/>
                </a:lnTo>
                <a:lnTo>
                  <a:pt x="1069314" y="1782521"/>
                </a:lnTo>
                <a:lnTo>
                  <a:pt x="26644" y="3321278"/>
                </a:lnTo>
                <a:lnTo>
                  <a:pt x="4274" y="3355955"/>
                </a:lnTo>
                <a:lnTo>
                  <a:pt x="131" y="3373762"/>
                </a:lnTo>
                <a:lnTo>
                  <a:pt x="17198" y="3380323"/>
                </a:lnTo>
                <a:lnTo>
                  <a:pt x="58458" y="3381260"/>
                </a:lnTo>
                <a:lnTo>
                  <a:pt x="1358633" y="3381260"/>
                </a:lnTo>
                <a:lnTo>
                  <a:pt x="1401171" y="3380334"/>
                </a:lnTo>
                <a:lnTo>
                  <a:pt x="1447533" y="3356250"/>
                </a:lnTo>
                <a:lnTo>
                  <a:pt x="1472755" y="3321977"/>
                </a:lnTo>
                <a:lnTo>
                  <a:pt x="2577617" y="1749920"/>
                </a:lnTo>
                <a:lnTo>
                  <a:pt x="2601056" y="1714720"/>
                </a:lnTo>
                <a:lnTo>
                  <a:pt x="2608868" y="1690636"/>
                </a:lnTo>
                <a:lnTo>
                  <a:pt x="2601056" y="1666552"/>
                </a:lnTo>
                <a:lnTo>
                  <a:pt x="2577617" y="1631353"/>
                </a:lnTo>
                <a:lnTo>
                  <a:pt x="1472755" y="59283"/>
                </a:lnTo>
                <a:close/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21C9C1F2-FE3A-6A4A-BB9C-BC95EF7289BB}"/>
              </a:ext>
            </a:extLst>
          </p:cNvPr>
          <p:cNvSpPr/>
          <p:nvPr userDrawn="1"/>
        </p:nvSpPr>
        <p:spPr>
          <a:xfrm>
            <a:off x="244196" y="303503"/>
            <a:ext cx="1838767" cy="1787193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2550398" y="0"/>
                </a:moveTo>
                <a:lnTo>
                  <a:pt x="1250222" y="0"/>
                </a:lnTo>
                <a:lnTo>
                  <a:pt x="1207648" y="937"/>
                </a:lnTo>
                <a:lnTo>
                  <a:pt x="1161335" y="25010"/>
                </a:lnTo>
                <a:lnTo>
                  <a:pt x="1136113" y="59283"/>
                </a:lnTo>
                <a:lnTo>
                  <a:pt x="31251" y="1631340"/>
                </a:lnTo>
                <a:lnTo>
                  <a:pt x="7812" y="1666540"/>
                </a:lnTo>
                <a:lnTo>
                  <a:pt x="0" y="1690623"/>
                </a:lnTo>
                <a:lnTo>
                  <a:pt x="7812" y="1714707"/>
                </a:lnTo>
                <a:lnTo>
                  <a:pt x="31251" y="1749907"/>
                </a:lnTo>
                <a:lnTo>
                  <a:pt x="1136113" y="3321977"/>
                </a:lnTo>
                <a:lnTo>
                  <a:pt x="1161335" y="3356250"/>
                </a:lnTo>
                <a:lnTo>
                  <a:pt x="1207692" y="3380334"/>
                </a:lnTo>
                <a:lnTo>
                  <a:pt x="1250222" y="3381260"/>
                </a:lnTo>
                <a:lnTo>
                  <a:pt x="2550398" y="3381260"/>
                </a:lnTo>
                <a:lnTo>
                  <a:pt x="2591674" y="3380312"/>
                </a:lnTo>
                <a:lnTo>
                  <a:pt x="2608857" y="3373675"/>
                </a:lnTo>
                <a:lnTo>
                  <a:pt x="2605031" y="3355661"/>
                </a:lnTo>
                <a:lnTo>
                  <a:pt x="2583278" y="3320580"/>
                </a:lnTo>
                <a:lnTo>
                  <a:pt x="1538500" y="1719414"/>
                </a:lnTo>
                <a:lnTo>
                  <a:pt x="1516242" y="1683396"/>
                </a:lnTo>
                <a:lnTo>
                  <a:pt x="1508933" y="1658820"/>
                </a:lnTo>
                <a:lnTo>
                  <a:pt x="1516670" y="1634372"/>
                </a:lnTo>
                <a:lnTo>
                  <a:pt x="1539554" y="1598739"/>
                </a:lnTo>
                <a:lnTo>
                  <a:pt x="2582224" y="59982"/>
                </a:lnTo>
                <a:lnTo>
                  <a:pt x="2604587" y="25304"/>
                </a:lnTo>
                <a:lnTo>
                  <a:pt x="2608726" y="7497"/>
                </a:lnTo>
                <a:lnTo>
                  <a:pt x="2591657" y="937"/>
                </a:lnTo>
                <a:lnTo>
                  <a:pt x="25503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1479" y="303503"/>
            <a:ext cx="4609499" cy="4536501"/>
          </a:xfrm>
        </p:spPr>
        <p:txBody>
          <a:bodyPr wrap="square" anchor="ctr" anchorCtr="0">
            <a:norm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endParaRPr lang="en-US" sz="33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94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85800" y="1206500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>
              <a:lnSpc>
                <a:spcPts val="1800"/>
              </a:lnSpc>
              <a:defRPr sz="1600" b="1" i="0" cap="all" baseline="0">
                <a:solidFill>
                  <a:srgbClr val="147B33"/>
                </a:solidFill>
                <a:latin typeface="Arial MT"/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7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97385"/>
            <a:ext cx="8100742" cy="2820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None/>
              <a:defRPr sz="1200" b="1" i="0">
                <a:solidFill>
                  <a:srgbClr val="73B632"/>
                </a:solidFill>
                <a:latin typeface="Arial MT"/>
                <a:cs typeface="Arial MT"/>
              </a:defRPr>
            </a:lvl1pPr>
            <a:lvl2pPr marL="0" indent="0">
              <a:lnSpc>
                <a:spcPts val="1400"/>
              </a:lnSpc>
              <a:spcBef>
                <a:spcPts val="900"/>
              </a:spcBef>
              <a:buNone/>
              <a:defRPr sz="1200" baseline="0">
                <a:latin typeface="Arial MT"/>
              </a:defRPr>
            </a:lvl2pPr>
            <a:lvl3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3pPr>
            <a:lvl4pPr marL="6858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4pPr>
            <a:lvl5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5pPr>
          </a:lstStyle>
          <a:p>
            <a:pPr lvl="0"/>
            <a:r>
              <a:rPr lang="fr-CA" dirty="0"/>
              <a:t>Sous-titre</a:t>
            </a:r>
          </a:p>
        </p:txBody>
      </p:sp>
      <p:sp>
        <p:nvSpPr>
          <p:cNvPr id="8" name="Espace réservé du texte 18"/>
          <p:cNvSpPr>
            <a:spLocks noGrp="1"/>
          </p:cNvSpPr>
          <p:nvPr>
            <p:ph type="body" idx="11"/>
          </p:nvPr>
        </p:nvSpPr>
        <p:spPr>
          <a:xfrm>
            <a:off x="685800" y="1879427"/>
            <a:ext cx="8100742" cy="2572247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None/>
              <a:defRPr sz="1200">
                <a:latin typeface="Arial MT"/>
                <a:cs typeface="Arial MT"/>
              </a:defRPr>
            </a:lvl1pPr>
            <a:lvl2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2pPr>
            <a:lvl3pPr marL="6858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defRPr sz="1200">
                <a:latin typeface="Arial MT"/>
                <a:cs typeface="Arial MT"/>
              </a:defRPr>
            </a:lvl3pPr>
            <a:lvl4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4pPr>
            <a:lvl5pPr marL="1219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ts val="1400"/>
              </a:lnSpc>
              <a:spcBef>
                <a:spcPts val="0"/>
              </a:spcBef>
              <a:buNone/>
              <a:defRPr sz="12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CA" dirty="0"/>
              <a:t>Titre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688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49008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462686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22669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bande no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8DB39-D222-A341-8CAD-B0D9703C75B4}"/>
              </a:ext>
            </a:extLst>
          </p:cNvPr>
          <p:cNvSpPr/>
          <p:nvPr userDrawn="1"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endParaRPr lang="fr-CA" sz="135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63356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3" y="2960143"/>
            <a:ext cx="2616823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276538" y="2960143"/>
            <a:ext cx="260385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120719" y="2960143"/>
            <a:ext cx="261013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9085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8" y="2960139"/>
            <a:ext cx="1869085" cy="1882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567557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F5DDF-937C-5F48-8DE3-13AC217E99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5754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63952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5293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ncadré couleur /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80E544A-32B8-7149-A9D1-CB07A0608AB4}"/>
              </a:ext>
            </a:extLst>
          </p:cNvPr>
          <p:cNvSpPr txBox="1">
            <a:spLocks/>
          </p:cNvSpPr>
          <p:nvPr userDrawn="1"/>
        </p:nvSpPr>
        <p:spPr>
          <a:xfrm>
            <a:off x="3319911" y="1887846"/>
            <a:ext cx="5410957" cy="2960554"/>
          </a:xfrm>
          <a:prstGeom prst="rect">
            <a:avLst/>
          </a:prstGeom>
          <a:solidFill>
            <a:schemeClr val="accent2"/>
          </a:solidFill>
        </p:spPr>
        <p:txBody>
          <a:bodyPr lIns="135000" tIns="135000" rIns="135000" bIns="135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E4A24-F818-6940-8221-0054D57BC5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2859" y="1875400"/>
            <a:ext cx="2766744" cy="2966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/>
              <a:t>Cliquez et modifiez le titre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1049275"/>
            <a:ext cx="8412480" cy="479822"/>
          </a:xfrm>
        </p:spPr>
        <p:txBody>
          <a:bodyPr anchor="t">
            <a:normAutofit/>
          </a:bodyPr>
          <a:lstStyle>
            <a:lvl1pPr marL="0" indent="0" algn="l">
              <a:spcAft>
                <a:spcPts val="800"/>
              </a:spcAft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421417" y="1965007"/>
            <a:ext cx="5212939" cy="2811974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20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75703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760720" y="0"/>
            <a:ext cx="338328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D2BC5-5CDE-6048-A6C4-1637EF15E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4" y="11"/>
            <a:ext cx="3381375" cy="5143499"/>
          </a:xfrm>
          <a:prstGeom prst="rect">
            <a:avLst/>
          </a:prstGeom>
          <a:noFill/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defRPr sz="2400" b="1" u="none">
                <a:solidFill>
                  <a:schemeClr val="accent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5257800" cy="3771900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>
            <a:normAutofit/>
          </a:bodyPr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74898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AF8E7-0AD3-4F4D-97A8-C1320538BDF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62624" y="4"/>
            <a:ext cx="3386434" cy="5151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5257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508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4617720" cy="377190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7"/>
          </p:nvPr>
        </p:nvSpPr>
        <p:spPr>
          <a:xfrm>
            <a:off x="5129784" y="356616"/>
            <a:ext cx="4023360" cy="442341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4617720" cy="516600"/>
          </a:xfrm>
        </p:spPr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461772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0820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titre et sous-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963585"/>
            <a:ext cx="731520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2BD570B-B998-B84D-8918-63CB010A3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16" y="2678207"/>
            <a:ext cx="7315200" cy="1371600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8335" indent="0" algn="l">
              <a:buNone/>
              <a:tabLst/>
              <a:defRPr sz="1350"/>
            </a:lvl2pPr>
            <a:lvl3pPr marL="685681" indent="0" algn="ctr">
              <a:buNone/>
              <a:defRPr sz="135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pPr lvl="0"/>
            <a:endParaRPr lang="en-US" dirty="0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1" y="2555064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854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18" b="82636"/>
          <a:stretch/>
        </p:blipFill>
        <p:spPr>
          <a:xfrm>
            <a:off x="4692508" y="3"/>
            <a:ext cx="4451497" cy="893135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85800" y="1206500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>
              <a:lnSpc>
                <a:spcPts val="1800"/>
              </a:lnSpc>
              <a:defRPr sz="1600" b="1" i="0" cap="all" baseline="0">
                <a:solidFill>
                  <a:srgbClr val="147B33"/>
                </a:solidFill>
                <a:latin typeface="Arial MT"/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7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97385"/>
            <a:ext cx="8100742" cy="2820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None/>
              <a:defRPr sz="1200" b="1" i="0">
                <a:solidFill>
                  <a:srgbClr val="73B632"/>
                </a:solidFill>
                <a:latin typeface="Arial MT"/>
                <a:cs typeface="Arial MT"/>
              </a:defRPr>
            </a:lvl1pPr>
            <a:lvl2pPr marL="0" indent="0">
              <a:lnSpc>
                <a:spcPts val="1400"/>
              </a:lnSpc>
              <a:spcBef>
                <a:spcPts val="900"/>
              </a:spcBef>
              <a:buNone/>
              <a:defRPr sz="1200" baseline="0">
                <a:latin typeface="Arial MT"/>
              </a:defRPr>
            </a:lvl2pPr>
            <a:lvl3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3pPr>
            <a:lvl4pPr marL="6858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4pPr>
            <a:lvl5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5pPr>
          </a:lstStyle>
          <a:p>
            <a:pPr lvl="0"/>
            <a:r>
              <a:rPr lang="fr-CA" dirty="0"/>
              <a:t>Sous-titre</a:t>
            </a:r>
          </a:p>
        </p:txBody>
      </p:sp>
      <p:sp>
        <p:nvSpPr>
          <p:cNvPr id="8" name="Espace réservé du texte 18"/>
          <p:cNvSpPr>
            <a:spLocks noGrp="1"/>
          </p:cNvSpPr>
          <p:nvPr>
            <p:ph type="body" idx="11"/>
          </p:nvPr>
        </p:nvSpPr>
        <p:spPr>
          <a:xfrm>
            <a:off x="685800" y="1879427"/>
            <a:ext cx="8100742" cy="2572247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None/>
              <a:defRPr sz="1200">
                <a:latin typeface="Arial MT"/>
                <a:cs typeface="Arial MT"/>
              </a:defRPr>
            </a:lvl1pPr>
            <a:lvl2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2pPr>
            <a:lvl3pPr marL="6858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defRPr sz="1200">
                <a:latin typeface="Arial MT"/>
                <a:cs typeface="Arial MT"/>
              </a:defRPr>
            </a:lvl3pPr>
            <a:lvl4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4pPr>
            <a:lvl5pPr marL="1219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ts val="1400"/>
              </a:lnSpc>
              <a:spcBef>
                <a:spcPts val="0"/>
              </a:spcBef>
              <a:buNone/>
              <a:defRPr sz="12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CA" dirty="0"/>
              <a:t>Titre de la présentation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6C6898-5AB1-064E-8FFA-7820AF5DFB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642" y="213637"/>
            <a:ext cx="1134202" cy="43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51A6B6-2820-3B42-A982-B937480262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5" y="111719"/>
            <a:ext cx="1350891" cy="6358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C8D7B1-A76C-5F4B-8069-9A17DB6B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1102" y="155357"/>
            <a:ext cx="2306961" cy="5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57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57E9248-806E-804B-8086-1EE6DA1D2587}"/>
              </a:ext>
            </a:extLst>
          </p:cNvPr>
          <p:cNvSpPr>
            <a:spLocks noChangeAspect="1"/>
          </p:cNvSpPr>
          <p:nvPr userDrawn="1"/>
        </p:nvSpPr>
        <p:spPr>
          <a:xfrm>
            <a:off x="4121825" y="958771"/>
            <a:ext cx="4252762" cy="3189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2E55CEE-12EA-EC41-9189-CCC0361123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1819" y="1380406"/>
            <a:ext cx="3172774" cy="23463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1583615"/>
            <a:ext cx="329184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1" y="3179441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314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54EF89F8-659E-AB49-8E06-124BBC68E44F}"/>
              </a:ext>
            </a:extLst>
          </p:cNvPr>
          <p:cNvSpPr/>
          <p:nvPr userDrawn="1"/>
        </p:nvSpPr>
        <p:spPr>
          <a:xfrm>
            <a:off x="7049089" y="3007716"/>
            <a:ext cx="1855392" cy="1803352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1472755" y="59283"/>
                </a:moveTo>
                <a:lnTo>
                  <a:pt x="1447533" y="25010"/>
                </a:lnTo>
                <a:lnTo>
                  <a:pt x="1427238" y="7410"/>
                </a:lnTo>
                <a:lnTo>
                  <a:pt x="1401171" y="926"/>
                </a:lnTo>
                <a:lnTo>
                  <a:pt x="1358633" y="0"/>
                </a:lnTo>
                <a:lnTo>
                  <a:pt x="58458" y="0"/>
                </a:lnTo>
                <a:lnTo>
                  <a:pt x="17182" y="948"/>
                </a:lnTo>
                <a:lnTo>
                  <a:pt x="0" y="7585"/>
                </a:lnTo>
                <a:lnTo>
                  <a:pt x="3829" y="25599"/>
                </a:lnTo>
                <a:lnTo>
                  <a:pt x="25590" y="60680"/>
                </a:lnTo>
                <a:lnTo>
                  <a:pt x="1070368" y="1661845"/>
                </a:lnTo>
                <a:lnTo>
                  <a:pt x="1092619" y="1697864"/>
                </a:lnTo>
                <a:lnTo>
                  <a:pt x="1099926" y="1722440"/>
                </a:lnTo>
                <a:lnTo>
                  <a:pt x="1092191" y="1746888"/>
                </a:lnTo>
                <a:lnTo>
                  <a:pt x="1069314" y="1782521"/>
                </a:lnTo>
                <a:lnTo>
                  <a:pt x="26644" y="3321278"/>
                </a:lnTo>
                <a:lnTo>
                  <a:pt x="4274" y="3355955"/>
                </a:lnTo>
                <a:lnTo>
                  <a:pt x="131" y="3373762"/>
                </a:lnTo>
                <a:lnTo>
                  <a:pt x="17198" y="3380323"/>
                </a:lnTo>
                <a:lnTo>
                  <a:pt x="58458" y="3381260"/>
                </a:lnTo>
                <a:lnTo>
                  <a:pt x="1358633" y="3381260"/>
                </a:lnTo>
                <a:lnTo>
                  <a:pt x="1401171" y="3380334"/>
                </a:lnTo>
                <a:lnTo>
                  <a:pt x="1447533" y="3356250"/>
                </a:lnTo>
                <a:lnTo>
                  <a:pt x="1472755" y="3321977"/>
                </a:lnTo>
                <a:lnTo>
                  <a:pt x="2577617" y="1749920"/>
                </a:lnTo>
                <a:lnTo>
                  <a:pt x="2601056" y="1714720"/>
                </a:lnTo>
                <a:lnTo>
                  <a:pt x="2608868" y="1690636"/>
                </a:lnTo>
                <a:lnTo>
                  <a:pt x="2601056" y="1666552"/>
                </a:lnTo>
                <a:lnTo>
                  <a:pt x="2577617" y="1631353"/>
                </a:lnTo>
                <a:lnTo>
                  <a:pt x="1472755" y="59283"/>
                </a:lnTo>
                <a:close/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21C9C1F2-FE3A-6A4A-BB9C-BC95EF7289BB}"/>
              </a:ext>
            </a:extLst>
          </p:cNvPr>
          <p:cNvSpPr/>
          <p:nvPr userDrawn="1"/>
        </p:nvSpPr>
        <p:spPr>
          <a:xfrm>
            <a:off x="244194" y="303503"/>
            <a:ext cx="1838767" cy="1787193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2550398" y="0"/>
                </a:moveTo>
                <a:lnTo>
                  <a:pt x="1250222" y="0"/>
                </a:lnTo>
                <a:lnTo>
                  <a:pt x="1207648" y="937"/>
                </a:lnTo>
                <a:lnTo>
                  <a:pt x="1161335" y="25010"/>
                </a:lnTo>
                <a:lnTo>
                  <a:pt x="1136113" y="59283"/>
                </a:lnTo>
                <a:lnTo>
                  <a:pt x="31251" y="1631340"/>
                </a:lnTo>
                <a:lnTo>
                  <a:pt x="7812" y="1666540"/>
                </a:lnTo>
                <a:lnTo>
                  <a:pt x="0" y="1690623"/>
                </a:lnTo>
                <a:lnTo>
                  <a:pt x="7812" y="1714707"/>
                </a:lnTo>
                <a:lnTo>
                  <a:pt x="31251" y="1749907"/>
                </a:lnTo>
                <a:lnTo>
                  <a:pt x="1136113" y="3321977"/>
                </a:lnTo>
                <a:lnTo>
                  <a:pt x="1161335" y="3356250"/>
                </a:lnTo>
                <a:lnTo>
                  <a:pt x="1207692" y="3380334"/>
                </a:lnTo>
                <a:lnTo>
                  <a:pt x="1250222" y="3381260"/>
                </a:lnTo>
                <a:lnTo>
                  <a:pt x="2550398" y="3381260"/>
                </a:lnTo>
                <a:lnTo>
                  <a:pt x="2591674" y="3380312"/>
                </a:lnTo>
                <a:lnTo>
                  <a:pt x="2608857" y="3373675"/>
                </a:lnTo>
                <a:lnTo>
                  <a:pt x="2605031" y="3355661"/>
                </a:lnTo>
                <a:lnTo>
                  <a:pt x="2583278" y="3320580"/>
                </a:lnTo>
                <a:lnTo>
                  <a:pt x="1538500" y="1719414"/>
                </a:lnTo>
                <a:lnTo>
                  <a:pt x="1516242" y="1683396"/>
                </a:lnTo>
                <a:lnTo>
                  <a:pt x="1508933" y="1658820"/>
                </a:lnTo>
                <a:lnTo>
                  <a:pt x="1516670" y="1634372"/>
                </a:lnTo>
                <a:lnTo>
                  <a:pt x="1539554" y="1598739"/>
                </a:lnTo>
                <a:lnTo>
                  <a:pt x="2582224" y="59982"/>
                </a:lnTo>
                <a:lnTo>
                  <a:pt x="2604587" y="25304"/>
                </a:lnTo>
                <a:lnTo>
                  <a:pt x="2608726" y="7497"/>
                </a:lnTo>
                <a:lnTo>
                  <a:pt x="2591657" y="937"/>
                </a:lnTo>
                <a:lnTo>
                  <a:pt x="25503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1477" y="303503"/>
            <a:ext cx="4609499" cy="4536501"/>
          </a:xfrm>
        </p:spPr>
        <p:txBody>
          <a:bodyPr wrap="square" anchor="ctr" anchorCtr="0">
            <a:norm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endParaRPr lang="en-US" sz="33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79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0331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462686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60423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bande no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8DB39-D222-A341-8CAD-B0D9703C75B4}"/>
              </a:ext>
            </a:extLst>
          </p:cNvPr>
          <p:cNvSpPr/>
          <p:nvPr userDrawn="1"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endParaRPr lang="fr-CA" sz="135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4864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3" y="2960142"/>
            <a:ext cx="2616823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276536" y="2960142"/>
            <a:ext cx="260385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120719" y="2960142"/>
            <a:ext cx="261013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33101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6" y="2960139"/>
            <a:ext cx="1869085" cy="1882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567557" y="2960142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F5DDF-937C-5F48-8DE3-13AC217E99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5754" y="2960142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63952" y="2960142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83211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ncadré couleur /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80E544A-32B8-7149-A9D1-CB07A0608AB4}"/>
              </a:ext>
            </a:extLst>
          </p:cNvPr>
          <p:cNvSpPr txBox="1">
            <a:spLocks/>
          </p:cNvSpPr>
          <p:nvPr userDrawn="1"/>
        </p:nvSpPr>
        <p:spPr>
          <a:xfrm>
            <a:off x="3319909" y="1887846"/>
            <a:ext cx="5410957" cy="2960554"/>
          </a:xfrm>
          <a:prstGeom prst="rect">
            <a:avLst/>
          </a:prstGeom>
          <a:solidFill>
            <a:schemeClr val="accent2"/>
          </a:solidFill>
        </p:spPr>
        <p:txBody>
          <a:bodyPr lIns="135000" tIns="135000" rIns="135000" bIns="135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E4A24-F818-6940-8221-0054D57BC5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2859" y="1875399"/>
            <a:ext cx="2766744" cy="2966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/>
              <a:t>Cliquez et modifiez le titre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1049275"/>
            <a:ext cx="8412480" cy="479822"/>
          </a:xfrm>
        </p:spPr>
        <p:txBody>
          <a:bodyPr anchor="t">
            <a:normAutofit/>
          </a:bodyPr>
          <a:lstStyle>
            <a:lvl1pPr marL="0" indent="0" algn="l">
              <a:spcAft>
                <a:spcPts val="800"/>
              </a:spcAft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421415" y="1965007"/>
            <a:ext cx="5212939" cy="2811974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20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2117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760720" y="0"/>
            <a:ext cx="338328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D2BC5-5CDE-6048-A6C4-1637EF15E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2" y="10"/>
            <a:ext cx="3381375" cy="5143499"/>
          </a:xfrm>
          <a:prstGeom prst="rect">
            <a:avLst/>
          </a:prstGeom>
          <a:noFill/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defRPr sz="2400" b="1" u="none">
                <a:solidFill>
                  <a:schemeClr val="accent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5257800" cy="3771900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>
            <a:normAutofit/>
          </a:bodyPr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39866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AF8E7-0AD3-4F4D-97A8-C1320538BDF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62624" y="3"/>
            <a:ext cx="3386434" cy="5151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5257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032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9539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4617720" cy="377190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7"/>
          </p:nvPr>
        </p:nvSpPr>
        <p:spPr>
          <a:xfrm>
            <a:off x="5129784" y="356616"/>
            <a:ext cx="4023360" cy="442341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4617720" cy="516600"/>
          </a:xfrm>
        </p:spPr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461772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9212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6C866A-7596-2743-9374-7945B14D2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88" b="12628"/>
          <a:stretch/>
        </p:blipFill>
        <p:spPr>
          <a:xfrm>
            <a:off x="0" y="1141228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4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028029" y="4"/>
            <a:ext cx="309634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0" y="5064982"/>
            <a:ext cx="9144000" cy="83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5006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1"/>
              <a:t>Click to edit Master title style</a:t>
            </a: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97442" y="1026319"/>
            <a:ext cx="7762348" cy="3467100"/>
          </a:xfrm>
        </p:spPr>
        <p:txBody>
          <a:bodyPr/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631BF-D169-4B6A-84BD-6DE3E92BF427}" type="slidenum">
              <a:rPr lang="en-CA" altLang="fr-FR"/>
              <a:pPr>
                <a:defRPr/>
              </a:pPr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3710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titre et sous-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963586"/>
            <a:ext cx="731520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2BD570B-B998-B84D-8918-63CB010A3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16" y="2678207"/>
            <a:ext cx="7315200" cy="1371600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8335" indent="0" algn="l">
              <a:buNone/>
              <a:tabLst/>
              <a:defRPr sz="1350"/>
            </a:lvl2pPr>
            <a:lvl3pPr marL="685681" indent="0" algn="ctr">
              <a:buNone/>
              <a:defRPr sz="135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pPr lvl="0"/>
            <a:endParaRPr lang="en-US" dirty="0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2555064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789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9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9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62" r:id="rId4"/>
    <p:sldLayoutId id="2147493463" r:id="rId5"/>
    <p:sldLayoutId id="2147493464" r:id="rId6"/>
    <p:sldLayoutId id="2147493466" r:id="rId7"/>
    <p:sldLayoutId id="2147493467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9E1FE-9BAF-5240-BE3A-D33B1C88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04818"/>
            <a:ext cx="8412480" cy="51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01CE9-1CDC-8A4F-B6AC-B49E9E305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76" y="4946515"/>
            <a:ext cx="353060" cy="876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70932" y="4927466"/>
            <a:ext cx="256895" cy="1205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0">
                <a:solidFill>
                  <a:schemeClr val="tx1"/>
                </a:solidFill>
              </a:defRPr>
            </a:lvl1pPr>
          </a:lstStyle>
          <a:p>
            <a:pPr defTabSz="914400"/>
            <a:fld id="{7E7ABD7E-3DD1-ED42-8AB0-AB188E167337}" type="slidenum">
              <a:rPr lang="fr-CA" smtClean="0">
                <a:solidFill>
                  <a:srgbClr val="000000"/>
                </a:solidFill>
                <a:ea typeface="ＭＳ Ｐゴシック" charset="0"/>
              </a:rPr>
              <a:pPr defTabSz="914400"/>
              <a:t>‹N°›</a:t>
            </a:fld>
            <a:endParaRPr lang="fr-CA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29184" y="1046077"/>
            <a:ext cx="8412480" cy="377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91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0" r:id="rId1"/>
    <p:sldLayoutId id="2147493471" r:id="rId2"/>
    <p:sldLayoutId id="2147493472" r:id="rId3"/>
    <p:sldLayoutId id="2147493473" r:id="rId4"/>
    <p:sldLayoutId id="2147493474" r:id="rId5"/>
    <p:sldLayoutId id="2147493475" r:id="rId6"/>
    <p:sldLayoutId id="2147493476" r:id="rId7"/>
    <p:sldLayoutId id="2147493477" r:id="rId8"/>
    <p:sldLayoutId id="2147493478" r:id="rId9"/>
    <p:sldLayoutId id="2147493479" r:id="rId10"/>
    <p:sldLayoutId id="2147493480" r:id="rId11"/>
    <p:sldLayoutId id="2147493481" r:id="rId12"/>
  </p:sldLayoutIdLst>
  <p:hf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63513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5"/>
        </a:buBlip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6"/>
        </a:buBlip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685681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5" y="33339"/>
            <a:ext cx="8358187" cy="8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2000" tIns="46800" rIns="72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CA" dirty="0"/>
              <a:t>Cliquez pour ajouter un titre</a:t>
            </a:r>
          </a:p>
        </p:txBody>
      </p:sp>
      <p:pic>
        <p:nvPicPr>
          <p:cNvPr id="1027" name="Picture 11" descr="MTQ_drapeau_couleurs_web-0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438" y="4220770"/>
            <a:ext cx="2468562" cy="12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2425" y="4712494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72000" rIns="0" bIns="720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225B93"/>
                </a:solidFill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6FA426-E854-314A-9266-21F5A634E8A3}" type="slidenum">
              <a:rPr lang="fr-CA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901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3" r:id="rId1"/>
    <p:sldLayoutId id="2147493484" r:id="rId2"/>
    <p:sldLayoutId id="2147493485" r:id="rId3"/>
    <p:sldLayoutId id="2147493486" r:id="rId4"/>
    <p:sldLayoutId id="2147493487" r:id="rId5"/>
    <p:sldLayoutId id="2147493488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fr-CA" sz="3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0"/>
        </a:spcAft>
        <a:defRPr sz="2400" b="1">
          <a:solidFill>
            <a:srgbClr val="225B93"/>
          </a:solidFill>
          <a:latin typeface="+mn-lt"/>
          <a:ea typeface="+mn-ea"/>
          <a:cs typeface="ＭＳ Ｐゴシック" charset="0"/>
        </a:defRPr>
      </a:lvl1pPr>
      <a:lvl2pPr marL="358775" indent="-358775" algn="l" rtl="0" eaLnBrk="1" fontAlgn="base" hangingPunct="1">
        <a:spcBef>
          <a:spcPts val="1500"/>
        </a:spcBef>
        <a:spcAft>
          <a:spcPct val="0"/>
        </a:spcAft>
        <a:buFont typeface="Wingdings" charset="0"/>
        <a:buChar char="§"/>
        <a:defRPr sz="2200">
          <a:solidFill>
            <a:srgbClr val="225B93"/>
          </a:solidFill>
          <a:latin typeface="+mn-lt"/>
          <a:ea typeface="+mn-ea"/>
        </a:defRPr>
      </a:lvl2pPr>
      <a:lvl3pPr marL="1228725" indent="-228600" algn="l" rtl="0" eaLnBrk="1" fontAlgn="base" hangingPunct="1">
        <a:spcBef>
          <a:spcPct val="20000"/>
        </a:spcBef>
        <a:spcAft>
          <a:spcPct val="0"/>
        </a:spcAft>
        <a:buSzPct val="110000"/>
        <a:buChar char="•"/>
        <a:defRPr sz="2000">
          <a:solidFill>
            <a:srgbClr val="225B93"/>
          </a:solidFill>
          <a:latin typeface="+mn-lt"/>
          <a:ea typeface="+mn-ea"/>
        </a:defRPr>
      </a:lvl3pPr>
      <a:lvl4pPr marL="1636713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Arial" charset="0"/>
        <a:buChar char="–"/>
        <a:defRPr>
          <a:solidFill>
            <a:srgbClr val="225B93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9E1FE-9BAF-5240-BE3A-D33B1C88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04818"/>
            <a:ext cx="8412480" cy="51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01CE9-1CDC-8A4F-B6AC-B49E9E305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76" y="4946515"/>
            <a:ext cx="353060" cy="876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70932" y="4927466"/>
            <a:ext cx="256895" cy="1205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0">
                <a:solidFill>
                  <a:schemeClr val="tx1"/>
                </a:solidFill>
              </a:defRPr>
            </a:lvl1pPr>
          </a:lstStyle>
          <a:p>
            <a:pPr defTabSz="914400"/>
            <a:fld id="{7E7ABD7E-3DD1-ED42-8AB0-AB188E167337}" type="slidenum">
              <a:rPr lang="fr-CA" smtClean="0">
                <a:solidFill>
                  <a:srgbClr val="000000"/>
                </a:solidFill>
                <a:ea typeface="ＭＳ Ｐゴシック" charset="0"/>
              </a:rPr>
              <a:pPr defTabSz="914400"/>
              <a:t>‹N°›</a:t>
            </a:fld>
            <a:endParaRPr lang="fr-CA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29184" y="1046077"/>
            <a:ext cx="8412480" cy="377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295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0" r:id="rId1"/>
    <p:sldLayoutId id="2147493491" r:id="rId2"/>
    <p:sldLayoutId id="2147493492" r:id="rId3"/>
    <p:sldLayoutId id="2147493493" r:id="rId4"/>
    <p:sldLayoutId id="2147493494" r:id="rId5"/>
    <p:sldLayoutId id="2147493495" r:id="rId6"/>
    <p:sldLayoutId id="2147493496" r:id="rId7"/>
    <p:sldLayoutId id="2147493497" r:id="rId8"/>
    <p:sldLayoutId id="2147493498" r:id="rId9"/>
    <p:sldLayoutId id="2147493499" r:id="rId10"/>
    <p:sldLayoutId id="2147493500" r:id="rId11"/>
    <p:sldLayoutId id="2147493501" r:id="rId12"/>
  </p:sldLayoutIdLst>
  <p:hf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63513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5"/>
        </a:buBlip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6"/>
        </a:buBlip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685681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9E1FE-9BAF-5240-BE3A-D33B1C88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04818"/>
            <a:ext cx="8412480" cy="51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01CE9-1CDC-8A4F-B6AC-B49E9E305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76" y="4946515"/>
            <a:ext cx="353060" cy="876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70930" y="4927466"/>
            <a:ext cx="256895" cy="1205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0">
                <a:solidFill>
                  <a:schemeClr val="tx1"/>
                </a:solidFill>
              </a:defRPr>
            </a:lvl1pPr>
          </a:lstStyle>
          <a:p>
            <a:pPr defTabSz="914400"/>
            <a:fld id="{7E7ABD7E-3DD1-ED42-8AB0-AB188E167337}" type="slidenum">
              <a:rPr lang="fr-CA" smtClean="0">
                <a:solidFill>
                  <a:srgbClr val="000000"/>
                </a:solidFill>
                <a:ea typeface="ＭＳ Ｐゴシック" charset="0"/>
              </a:rPr>
              <a:pPr defTabSz="914400"/>
              <a:t>‹N°›</a:t>
            </a:fld>
            <a:endParaRPr lang="fr-CA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29184" y="1046076"/>
            <a:ext cx="8412480" cy="377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0875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3" r:id="rId1"/>
    <p:sldLayoutId id="2147493504" r:id="rId2"/>
    <p:sldLayoutId id="2147493505" r:id="rId3"/>
    <p:sldLayoutId id="2147493506" r:id="rId4"/>
    <p:sldLayoutId id="2147493507" r:id="rId5"/>
    <p:sldLayoutId id="2147493508" r:id="rId6"/>
    <p:sldLayoutId id="2147493509" r:id="rId7"/>
    <p:sldLayoutId id="2147493510" r:id="rId8"/>
    <p:sldLayoutId id="2147493511" r:id="rId9"/>
    <p:sldLayoutId id="2147493512" r:id="rId10"/>
    <p:sldLayoutId id="2147493513" r:id="rId11"/>
    <p:sldLayoutId id="2147493514" r:id="rId12"/>
  </p:sldLayoutIdLst>
  <p:hf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63513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5"/>
        </a:buBlip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6"/>
        </a:buBlip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685681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7.jpe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39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40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44.emf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43.png"/><Relationship Id="rId2" Type="http://schemas.openxmlformats.org/officeDocument/2006/relationships/tags" Target="../tags/tag32.xml"/><Relationship Id="rId16" Type="http://schemas.openxmlformats.org/officeDocument/2006/relationships/image" Target="../media/image42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image" Target="../media/image41.png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notesSlide" Target="../notesSlides/notesSlide9.xml"/><Relationship Id="rId26" Type="http://schemas.openxmlformats.org/officeDocument/2006/relationships/image" Target="../media/image51.jpeg"/><Relationship Id="rId3" Type="http://schemas.openxmlformats.org/officeDocument/2006/relationships/tags" Target="../tags/tag44.xml"/><Relationship Id="rId21" Type="http://schemas.openxmlformats.org/officeDocument/2006/relationships/image" Target="../media/image46.jpeg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slideLayout" Target="../slideLayouts/slideLayout4.xml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image" Target="../media/image45.jpeg"/><Relationship Id="rId29" Type="http://schemas.openxmlformats.org/officeDocument/2006/relationships/image" Target="../media/image54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image" Target="../media/image49.jpeg"/><Relationship Id="rId32" Type="http://schemas.openxmlformats.org/officeDocument/2006/relationships/image" Target="../media/image57.jpeg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image" Target="../media/image48.jpeg"/><Relationship Id="rId28" Type="http://schemas.openxmlformats.org/officeDocument/2006/relationships/image" Target="../media/image53.png"/><Relationship Id="rId10" Type="http://schemas.openxmlformats.org/officeDocument/2006/relationships/tags" Target="../tags/tag51.xml"/><Relationship Id="rId19" Type="http://schemas.openxmlformats.org/officeDocument/2006/relationships/image" Target="../media/image38.png"/><Relationship Id="rId31" Type="http://schemas.openxmlformats.org/officeDocument/2006/relationships/image" Target="../media/image56.png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image" Target="../media/image47.png"/><Relationship Id="rId27" Type="http://schemas.openxmlformats.org/officeDocument/2006/relationships/image" Target="../media/image52.jpeg"/><Relationship Id="rId30" Type="http://schemas.openxmlformats.org/officeDocument/2006/relationships/image" Target="../media/image5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5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tags" Target="../tags/tag86.xml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34" Type="http://schemas.openxmlformats.org/officeDocument/2006/relationships/image" Target="../media/image67.png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tags" Target="../tags/tag85.xml"/><Relationship Id="rId33" Type="http://schemas.openxmlformats.org/officeDocument/2006/relationships/image" Target="../media/image66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62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tags" Target="../tags/tag84.xml"/><Relationship Id="rId32" Type="http://schemas.openxmlformats.org/officeDocument/2006/relationships/image" Target="../media/image65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tags" Target="../tags/tag83.xml"/><Relationship Id="rId28" Type="http://schemas.openxmlformats.org/officeDocument/2006/relationships/notesSlide" Target="../notesSlides/notesSlide12.xml"/><Relationship Id="rId36" Type="http://schemas.openxmlformats.org/officeDocument/2006/relationships/image" Target="../media/image6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31" Type="http://schemas.openxmlformats.org/officeDocument/2006/relationships/image" Target="../media/image64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tags" Target="../tags/tag82.xml"/><Relationship Id="rId27" Type="http://schemas.openxmlformats.org/officeDocument/2006/relationships/slideLayout" Target="../slideLayouts/slideLayout5.xml"/><Relationship Id="rId30" Type="http://schemas.openxmlformats.org/officeDocument/2006/relationships/image" Target="../media/image63.jpeg"/><Relationship Id="rId35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70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7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93.xml"/><Relationship Id="rId7" Type="http://schemas.openxmlformats.org/officeDocument/2006/relationships/image" Target="../media/image38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9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7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6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7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8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77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03.xml"/><Relationship Id="rId7" Type="http://schemas.openxmlformats.org/officeDocument/2006/relationships/image" Target="../media/image38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0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7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2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60.png"/><Relationship Id="rId5" Type="http://schemas.openxmlformats.org/officeDocument/2006/relationships/image" Target="../media/image81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8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13.xml"/><Relationship Id="rId7" Type="http://schemas.openxmlformats.org/officeDocument/2006/relationships/image" Target="../media/image38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8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7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86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9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88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90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9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27.xml"/><Relationship Id="rId7" Type="http://schemas.openxmlformats.org/officeDocument/2006/relationships/image" Target="../media/image38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3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92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94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9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96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39.xml"/><Relationship Id="rId7" Type="http://schemas.openxmlformats.org/officeDocument/2006/relationships/image" Target="../media/image98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tags" Target="../tags/tag152.xml"/><Relationship Id="rId18" Type="http://schemas.openxmlformats.org/officeDocument/2006/relationships/image" Target="../media/image99.png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openxmlformats.org/officeDocument/2006/relationships/image" Target="../media/image22.png"/><Relationship Id="rId2" Type="http://schemas.openxmlformats.org/officeDocument/2006/relationships/tags" Target="../tags/tag141.xml"/><Relationship Id="rId16" Type="http://schemas.openxmlformats.org/officeDocument/2006/relationships/notesSlide" Target="../notesSlides/notesSlide34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Layout" Target="../slideLayouts/slideLayout4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tags" Target="../tags/tag15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6.xml"/><Relationship Id="rId7" Type="http://schemas.openxmlformats.org/officeDocument/2006/relationships/image" Target="../media/image100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5.xml"/><Relationship Id="rId10" Type="http://schemas.openxmlformats.org/officeDocument/2006/relationships/image" Target="../media/image9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7" Type="http://schemas.openxmlformats.org/officeDocument/2006/relationships/image" Target="../media/image101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0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3" Type="http://schemas.openxmlformats.org/officeDocument/2006/relationships/tags" Target="../tags/tag163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9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image" Target="../media/image102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103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image" Target="../media/image104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6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179.xml"/><Relationship Id="rId7" Type="http://schemas.openxmlformats.org/officeDocument/2006/relationships/image" Target="../media/image38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8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tags" Target="../tags/tag183.xml"/><Relationship Id="rId7" Type="http://schemas.openxmlformats.org/officeDocument/2006/relationships/image" Target="../media/image38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84.xml"/><Relationship Id="rId9" Type="http://schemas.openxmlformats.org/officeDocument/2006/relationships/comments" Target="../comments/commen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5.xml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190.xml"/><Relationship Id="rId7" Type="http://schemas.openxmlformats.org/officeDocument/2006/relationships/hyperlink" Target="https://mobilitemontreal.gouv.qc.ca/" TargetMode="Externa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7" Type="http://schemas.openxmlformats.org/officeDocument/2006/relationships/image" Target="../media/image21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ésentation page 1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259" cy="5143500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373460" y="2323083"/>
            <a:ext cx="7139914" cy="11079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3600" b="1" dirty="0"/>
              <a:t>RÉSEAU transitoire</a:t>
            </a:r>
          </a:p>
          <a:p>
            <a:pPr>
              <a:lnSpc>
                <a:spcPct val="100000"/>
              </a:lnSpc>
            </a:pPr>
            <a:r>
              <a:rPr lang="fr-FR" sz="3600" b="1" dirty="0"/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8717738" cy="708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Csd</a:t>
            </a:r>
            <a:r>
              <a:rPr lang="fr-CA" dirty="0">
                <a:solidFill>
                  <a:srgbClr val="004736"/>
                </a:solidFill>
              </a:rPr>
              <a:t>23 décembre 2019</a:t>
            </a:r>
            <a:r>
              <a:rPr lang="fr-CA" dirty="0"/>
              <a:t>d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852" y="1842013"/>
            <a:ext cx="64595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000" b="1" dirty="0">
                <a:solidFill>
                  <a:schemeClr val="bg1"/>
                </a:solidFill>
              </a:rPr>
              <a:t>MESURES </a:t>
            </a:r>
          </a:p>
          <a:p>
            <a:pPr>
              <a:lnSpc>
                <a:spcPct val="100000"/>
              </a:lnSpc>
            </a:pPr>
            <a:r>
              <a:rPr lang="fr-FR" sz="4000" b="1" dirty="0">
                <a:solidFill>
                  <a:schemeClr val="bg1"/>
                </a:solidFill>
              </a:rPr>
              <a:t>D’ATTÉNUATION DU REM</a:t>
            </a:r>
          </a:p>
        </p:txBody>
      </p:sp>
    </p:spTree>
    <p:extLst>
      <p:ext uri="{BB962C8B-B14F-4D97-AF65-F5344CB8AC3E}">
        <p14:creationId xmlns:p14="http://schemas.microsoft.com/office/powerpoint/2010/main" val="27475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9AC5583-263C-A340-AA28-73BF9B8C05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SURVOL DU PROJET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9011675-CCDE-FF42-97E4-112541F96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11996"/>
              </p:ext>
            </p:extLst>
          </p:nvPr>
        </p:nvGraphicFramePr>
        <p:xfrm>
          <a:off x="685801" y="1794306"/>
          <a:ext cx="8100741" cy="2343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360">
                  <a:extLst>
                    <a:ext uri="{9D8B030D-6E8A-4147-A177-3AD203B41FA5}">
                      <a16:colId xmlns:a16="http://schemas.microsoft.com/office/drawing/2014/main" val="1207063718"/>
                    </a:ext>
                  </a:extLst>
                </a:gridCol>
                <a:gridCol w="2460172">
                  <a:extLst>
                    <a:ext uri="{9D8B030D-6E8A-4147-A177-3AD203B41FA5}">
                      <a16:colId xmlns:a16="http://schemas.microsoft.com/office/drawing/2014/main" val="1154237866"/>
                    </a:ext>
                  </a:extLst>
                </a:gridCol>
                <a:gridCol w="3331209">
                  <a:extLst>
                    <a:ext uri="{9D8B030D-6E8A-4147-A177-3AD203B41FA5}">
                      <a16:colId xmlns:a16="http://schemas.microsoft.com/office/drawing/2014/main" val="3244647204"/>
                    </a:ext>
                  </a:extLst>
                </a:gridCol>
              </a:tblGrid>
              <a:tr h="1308521">
                <a:tc rowSpan="2"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Ligne Mascouche</a:t>
                      </a:r>
                    </a:p>
                    <a:p>
                      <a:endParaRPr lang="fr-CA" sz="20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Date </a:t>
                      </a:r>
                      <a:r>
                        <a:rPr lang="fr-CA" sz="2000" b="0" i="0">
                          <a:solidFill>
                            <a:schemeClr val="bg1"/>
                          </a:solidFill>
                        </a:rPr>
                        <a:t>à déterminer*</a:t>
                      </a:r>
                      <a:endParaRPr lang="fr-CA" sz="20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Arrêt des trains à la gare Ahuntsic + contournement du mont Royal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806477"/>
                  </a:ext>
                </a:extLst>
              </a:tr>
              <a:tr h="1035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b="0" i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Connexion à la station Correspondance A40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08925"/>
                  </a:ext>
                </a:extLst>
              </a:tr>
            </a:tbl>
          </a:graphicData>
        </a:graphic>
      </p:graphicFrame>
      <p:sp>
        <p:nvSpPr>
          <p:cNvPr id="7" name="Titre 26">
            <a:extLst>
              <a:ext uri="{FF2B5EF4-FFF2-40B4-BE49-F238E27FC236}">
                <a16:creationId xmlns:a16="http://schemas.microsoft.com/office/drawing/2014/main" id="{FE3AA5C1-292A-2141-82CD-5EF50A2C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42" y="1336774"/>
            <a:ext cx="7947571" cy="381000"/>
          </a:xfrm>
        </p:spPr>
        <p:txBody>
          <a:bodyPr/>
          <a:lstStyle/>
          <a:p>
            <a:r>
              <a:rPr lang="fr-CA" sz="2000">
                <a:solidFill>
                  <a:srgbClr val="034638"/>
                </a:solidFill>
              </a:rPr>
              <a:t>Principales phases</a:t>
            </a:r>
          </a:p>
        </p:txBody>
      </p:sp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3531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10</a:t>
            </a:fld>
            <a:endParaRPr lang="fr-CA" sz="1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797029-E12D-4CEF-9344-BE453C6F0D26}"/>
              </a:ext>
            </a:extLst>
          </p:cNvPr>
          <p:cNvSpPr txBox="1"/>
          <p:nvPr/>
        </p:nvSpPr>
        <p:spPr>
          <a:xfrm>
            <a:off x="685801" y="4839899"/>
            <a:ext cx="6863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rgbClr val="33803F"/>
                </a:solidFill>
              </a:rPr>
              <a:t>* Suspension temporaire du chantier REM pour cause de pandémie COVID-19</a:t>
            </a:r>
          </a:p>
        </p:txBody>
      </p:sp>
    </p:spTree>
    <p:extLst>
      <p:ext uri="{BB962C8B-B14F-4D97-AF65-F5344CB8AC3E}">
        <p14:creationId xmlns:p14="http://schemas.microsoft.com/office/powerpoint/2010/main" val="19832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AD5429-DA45-3042-9677-C4E95D967B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746829" y="165101"/>
            <a:ext cx="3474000" cy="432000"/>
          </a:xfrm>
        </p:spPr>
        <p:txBody>
          <a:bodyPr/>
          <a:lstStyle/>
          <a:p>
            <a:r>
              <a:rPr lang="fr-FR" dirty="0"/>
              <a:t>MISES EN SERVICE PRÉVUES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5526E1C-82C2-4959-A902-684BF7EE57B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779941" y="893694"/>
            <a:ext cx="2201162" cy="4081903"/>
          </a:xfrm>
          <a:prstGeom prst="rect">
            <a:avLst/>
          </a:prstGeom>
          <a:solidFill>
            <a:srgbClr val="33803F"/>
          </a:solidFill>
        </p:spPr>
        <p:txBody>
          <a:bodyPr vert="horz" wrap="square" lIns="0" tIns="0" rIns="0" bIns="0" anchor="ctr" anchorCtr="0">
            <a:norm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/>
            <a:endParaRPr lang="fr-CA" cap="none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2B8F61-815B-4BB5-8807-DC05DF28F97A}"/>
              </a:ext>
            </a:extLst>
          </p:cNvPr>
          <p:cNvSpPr txBox="1"/>
          <p:nvPr/>
        </p:nvSpPr>
        <p:spPr>
          <a:xfrm>
            <a:off x="6862069" y="978819"/>
            <a:ext cx="2036905" cy="3323987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r>
              <a:rPr lang="fr-CA" sz="1600" b="1" dirty="0">
                <a:solidFill>
                  <a:schemeClr val="bg1"/>
                </a:solidFill>
                <a:latin typeface="+mj-lt"/>
              </a:rPr>
              <a:t>2021</a:t>
            </a:r>
          </a:p>
          <a:p>
            <a:r>
              <a:rPr lang="fr-CA" sz="1400" dirty="0">
                <a:solidFill>
                  <a:schemeClr val="bg1"/>
                </a:solidFill>
                <a:latin typeface="+mj-lt"/>
              </a:rPr>
              <a:t>Rive-Sud au centre-ville de Montréal</a:t>
            </a:r>
          </a:p>
          <a:p>
            <a:endParaRPr lang="fr-CA" sz="1600" b="1" dirty="0">
              <a:solidFill>
                <a:schemeClr val="bg1"/>
              </a:solidFill>
              <a:latin typeface="+mj-lt"/>
            </a:endParaRPr>
          </a:p>
          <a:p>
            <a:r>
              <a:rPr lang="fr-CA" sz="1600" b="1" dirty="0">
                <a:solidFill>
                  <a:schemeClr val="bg1"/>
                </a:solidFill>
                <a:latin typeface="+mj-lt"/>
              </a:rPr>
              <a:t>2022</a:t>
            </a:r>
            <a:endParaRPr lang="fr-CA" sz="1600" dirty="0">
              <a:solidFill>
                <a:schemeClr val="bg1"/>
              </a:solidFill>
              <a:latin typeface="+mj-lt"/>
            </a:endParaRPr>
          </a:p>
          <a:p>
            <a:r>
              <a:rPr lang="fr-CA" sz="1400" dirty="0">
                <a:solidFill>
                  <a:schemeClr val="bg1"/>
                </a:solidFill>
                <a:latin typeface="+mj-lt"/>
              </a:rPr>
              <a:t>Centre-ville à la gare Du Ruisseau </a:t>
            </a:r>
          </a:p>
          <a:p>
            <a:endParaRPr lang="fr-CA" sz="1600" dirty="0">
              <a:solidFill>
                <a:schemeClr val="bg1"/>
              </a:solidFill>
              <a:latin typeface="+mj-lt"/>
            </a:endParaRPr>
          </a:p>
          <a:p>
            <a:r>
              <a:rPr lang="fr-CA" sz="1600" b="1" dirty="0">
                <a:solidFill>
                  <a:schemeClr val="bg1"/>
                </a:solidFill>
                <a:latin typeface="+mj-lt"/>
              </a:rPr>
              <a:t>2023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Ouest de l’île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Aéroport YUL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Deux-Montagnes</a:t>
            </a:r>
          </a:p>
          <a:p>
            <a:endParaRPr lang="fr-CA" sz="1600" b="1" dirty="0">
              <a:solidFill>
                <a:schemeClr val="bg1"/>
              </a:solidFill>
            </a:endParaRPr>
          </a:p>
          <a:p>
            <a:endParaRPr lang="fr-CA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/>
          <p:cNvSpPr/>
          <p:nvPr>
            <p:custDataLst>
              <p:tags r:id="rId3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11</a:t>
            </a:fld>
            <a:endParaRPr lang="fr-CA" sz="1000" dirty="0"/>
          </a:p>
        </p:txBody>
      </p:sp>
      <p:pic>
        <p:nvPicPr>
          <p:cNvPr id="8" name="Picture 3" descr="\\mtq.min.intra\fic\mtl\Usager\v2\etcoutu\Mes Documents\Mes images\carte-rem-service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167" y="904568"/>
            <a:ext cx="6233160" cy="404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75432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Stratégie d’atténuation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CD2A8C4-A9A7-004F-AB3F-B347DC1957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2" name="ZoneTexte 11"/>
          <p:cNvSpPr txBox="1"/>
          <p:nvPr>
            <p:custDataLst>
              <p:tags r:id="rId1"/>
            </p:custDataLst>
          </p:nvPr>
        </p:nvSpPr>
        <p:spPr>
          <a:xfrm>
            <a:off x="317392" y="157126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GARES FERMÉES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664858" y="159203"/>
            <a:ext cx="3474000" cy="43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400" dirty="0">
                <a:solidFill>
                  <a:srgbClr val="FFFFFF"/>
                </a:solidFill>
              </a:rPr>
              <a:t>2020</a:t>
            </a:r>
          </a:p>
        </p:txBody>
      </p:sp>
      <p:sp>
        <p:nvSpPr>
          <p:cNvPr id="17" name="Rectangle 16"/>
          <p:cNvSpPr/>
          <p:nvPr>
            <p:custDataLst>
              <p:tags r:id="rId3"/>
            </p:custDataLst>
          </p:nvPr>
        </p:nvSpPr>
        <p:spPr>
          <a:xfrm>
            <a:off x="8713531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13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3095"/>
            <a:ext cx="9144000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CF61F0F-8A29-094A-BBD1-5B08986F70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2" name="ZoneTexte 11"/>
          <p:cNvSpPr txBox="1"/>
          <p:nvPr>
            <p:custDataLst>
              <p:tags r:id="rId1"/>
            </p:custDataLst>
          </p:nvPr>
        </p:nvSpPr>
        <p:spPr>
          <a:xfrm>
            <a:off x="317392" y="157126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GARES FERMÉES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664858" y="159203"/>
            <a:ext cx="3474000" cy="43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400" dirty="0">
                <a:solidFill>
                  <a:srgbClr val="FFFFFF"/>
                </a:solidFill>
              </a:rPr>
              <a:t>MI-2021</a:t>
            </a:r>
          </a:p>
        </p:txBody>
      </p:sp>
      <p:sp>
        <p:nvSpPr>
          <p:cNvPr id="17" name="Rectangle 16"/>
          <p:cNvSpPr/>
          <p:nvPr>
            <p:custDataLst>
              <p:tags r:id="rId3"/>
            </p:custDataLst>
          </p:nvPr>
        </p:nvSpPr>
        <p:spPr>
          <a:xfrm>
            <a:off x="8708772" y="344261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14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3422"/>
            <a:ext cx="91440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9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1C5D3A0-7758-BC43-8E9E-D5956557D05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2" name="Rectangle à coins arrondis 1"/>
          <p:cNvSpPr/>
          <p:nvPr/>
        </p:nvSpPr>
        <p:spPr>
          <a:xfrm>
            <a:off x="-925268" y="139699"/>
            <a:ext cx="5612686" cy="773378"/>
          </a:xfrm>
          <a:prstGeom prst="roundRect">
            <a:avLst>
              <a:gd name="adj" fmla="val 50000"/>
            </a:avLst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732481" y="176646"/>
            <a:ext cx="3474000" cy="432000"/>
          </a:xfrm>
        </p:spPr>
        <p:txBody>
          <a:bodyPr/>
          <a:lstStyle/>
          <a:p>
            <a:r>
              <a:rPr lang="fr-FR" dirty="0"/>
              <a:t>Rappel de l’Annonce du 28 février 2019</a:t>
            </a:r>
          </a:p>
        </p:txBody>
      </p:sp>
      <p:sp>
        <p:nvSpPr>
          <p:cNvPr id="37" name="Titre 5">
            <a:extLst>
              <a:ext uri="{FF2B5EF4-FFF2-40B4-BE49-F238E27FC236}">
                <a16:creationId xmlns:a16="http://schemas.microsoft.com/office/drawing/2014/main" id="{94D418E6-2E5B-4E9E-93AC-4D69DCCC7B6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85475" y="3340002"/>
            <a:ext cx="1923648" cy="1342625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Bonification</a:t>
            </a:r>
          </a:p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du service existant et navettes d’autobus</a:t>
            </a:r>
          </a:p>
        </p:txBody>
      </p:sp>
      <p:sp>
        <p:nvSpPr>
          <p:cNvPr id="38" name="Titre 5">
            <a:extLst>
              <a:ext uri="{FF2B5EF4-FFF2-40B4-BE49-F238E27FC236}">
                <a16:creationId xmlns:a16="http://schemas.microsoft.com/office/drawing/2014/main" id="{A84A27FC-AD07-4934-A110-9C47D4FAD97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9185" y="3328671"/>
            <a:ext cx="2209021" cy="508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Navette </a:t>
            </a:r>
          </a:p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Ferroviaire</a:t>
            </a:r>
            <a:endParaRPr lang="fr-FR" sz="1800" b="0" cap="none" dirty="0">
              <a:solidFill>
                <a:srgbClr val="118435"/>
              </a:solidFill>
              <a:latin typeface="Calibri"/>
              <a:cs typeface="Calibri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EF7D067-86A3-4A09-BAEE-A74D0DBF43A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3578" y="1808225"/>
            <a:ext cx="946912" cy="105250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4DCA48FE-C0FE-4AD3-9C4E-A7F3041E4DD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60" b="-12778"/>
          <a:stretch/>
        </p:blipFill>
        <p:spPr>
          <a:xfrm>
            <a:off x="792758" y="1675411"/>
            <a:ext cx="1088317" cy="1318124"/>
          </a:xfrm>
          <a:prstGeom prst="rect">
            <a:avLst/>
          </a:prstGeom>
        </p:spPr>
      </p:pic>
      <p:sp>
        <p:nvSpPr>
          <p:cNvPr id="41" name="Titre 5">
            <a:extLst>
              <a:ext uri="{FF2B5EF4-FFF2-40B4-BE49-F238E27FC236}">
                <a16:creationId xmlns:a16="http://schemas.microsoft.com/office/drawing/2014/main" id="{B8F03C84-EDB4-4CFD-9A43-5B2ECA49BFD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768547" y="3340453"/>
            <a:ext cx="1700934" cy="684397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Mesures préférentielles pour autobus</a:t>
            </a:r>
            <a:endParaRPr lang="fr-FR" sz="1800" b="0" cap="none" dirty="0">
              <a:solidFill>
                <a:srgbClr val="118435"/>
              </a:solidFill>
              <a:latin typeface="Calibri"/>
              <a:cs typeface="Calibri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C59DD342-5E87-44D9-A98D-8EAA8D1FC13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073005" y="1578064"/>
            <a:ext cx="1113103" cy="1512821"/>
          </a:xfrm>
          <a:prstGeom prst="rect">
            <a:avLst/>
          </a:prstGeom>
        </p:spPr>
      </p:pic>
      <p:sp>
        <p:nvSpPr>
          <p:cNvPr id="43" name="Titre 5">
            <a:extLst>
              <a:ext uri="{FF2B5EF4-FFF2-40B4-BE49-F238E27FC236}">
                <a16:creationId xmlns:a16="http://schemas.microsoft.com/office/drawing/2014/main" id="{27EDD3CB-BC13-4408-9277-51B38609AEF2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6797202" y="3372984"/>
            <a:ext cx="1972596" cy="508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Lignes verte, bleue </a:t>
            </a:r>
          </a:p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et branche ouest de la ligne orange</a:t>
            </a:r>
            <a:endParaRPr lang="fr-FR" sz="1800" b="0" cap="none" dirty="0">
              <a:solidFill>
                <a:srgbClr val="118435"/>
              </a:solidFill>
              <a:latin typeface="Calibri"/>
              <a:cs typeface="Calibri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88BD1C01-952F-4506-8A67-21AEBF1B12F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308616" y="1826170"/>
            <a:ext cx="938193" cy="1027280"/>
          </a:xfrm>
          <a:prstGeom prst="rect">
            <a:avLst/>
          </a:prstGeom>
        </p:spPr>
      </p:pic>
      <p:sp>
        <p:nvSpPr>
          <p:cNvPr id="22" name="Titre 26">
            <a:extLst>
              <a:ext uri="{FF2B5EF4-FFF2-40B4-BE49-F238E27FC236}">
                <a16:creationId xmlns:a16="http://schemas.microsoft.com/office/drawing/2014/main" id="{2C22189D-D3AE-468D-B17A-F5B16FA8E450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325286" y="206385"/>
            <a:ext cx="6261781" cy="508000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fr-CA" sz="2000" dirty="0">
                <a:solidFill>
                  <a:srgbClr val="137B33"/>
                </a:solidFill>
              </a:rPr>
              <a:t>quatre piliers du</a:t>
            </a:r>
            <a:br>
              <a:rPr lang="fr-CA" sz="2000" dirty="0">
                <a:solidFill>
                  <a:srgbClr val="137B33"/>
                </a:solidFill>
              </a:rPr>
            </a:br>
            <a:r>
              <a:rPr lang="fr-CA" sz="2000" dirty="0">
                <a:solidFill>
                  <a:srgbClr val="137B33"/>
                </a:solidFill>
              </a:rPr>
              <a:t>réseau transitoire</a:t>
            </a:r>
          </a:p>
        </p:txBody>
      </p:sp>
      <p:sp>
        <p:nvSpPr>
          <p:cNvPr id="17" name="Rectangle 16"/>
          <p:cNvSpPr/>
          <p:nvPr>
            <p:custDataLst>
              <p:tags r:id="rId11"/>
            </p:custDataLst>
          </p:nvPr>
        </p:nvSpPr>
        <p:spPr>
          <a:xfrm>
            <a:off x="8708772" y="344261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15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42339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9FA954F-064E-354D-9F6A-F1A21C3C78D7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C375C-1D8B-B74E-AF9A-E27D6C07B0EE}"/>
              </a:ext>
            </a:extLst>
          </p:cNvPr>
          <p:cNvSpPr/>
          <p:nvPr/>
        </p:nvSpPr>
        <p:spPr>
          <a:xfrm>
            <a:off x="173812" y="717917"/>
            <a:ext cx="8796376" cy="422437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6" descr="RÃ©sultats de recherche d'images pour Â«Â artmÂ Â»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7687" y="977153"/>
            <a:ext cx="1206006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Ã©sultats de recherche d'images pour Â«Â ville montrÃ©al logoÂ Â»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519" y="2753741"/>
            <a:ext cx="1279306" cy="85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Ã©sultats de recherche d'images pour Â«Â ville laval logoÂ Â»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5676" y="2535238"/>
            <a:ext cx="1166166" cy="11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Ã©sultats de recherche d'images pour Â«Â ville Mascouche logoÂ Â»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507" y="3731822"/>
            <a:ext cx="1288233" cy="9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RÃ©sultats de recherche d'images pour Â«Â Deux-montagnes logoÂ Â»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141" y="2625725"/>
            <a:ext cx="1660532" cy="83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RÃ©sultats de recherche d'images pour Â«Â Terrebonne logoÂ Â»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80" b="20658"/>
          <a:stretch/>
        </p:blipFill>
        <p:spPr bwMode="auto">
          <a:xfrm>
            <a:off x="5949928" y="3858559"/>
            <a:ext cx="1202439" cy="73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Ã©sultats de recherche d'images pour Â«Â repentigny logoÂ Â»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6348" y="2625725"/>
            <a:ext cx="1660533" cy="111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RÃ©sultats de recherche d'images pour Â«Â St-Eustache logoÂ Â»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634" y="3658977"/>
            <a:ext cx="1548850" cy="9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>
            <p:custDataLst>
              <p:tags r:id="rId9"/>
            </p:custDataLst>
          </p:nvPr>
        </p:nvSpPr>
        <p:spPr>
          <a:xfrm>
            <a:off x="8703149" y="344261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16</a:t>
            </a:fld>
            <a:endParaRPr lang="fr-CA" sz="1000" dirty="0"/>
          </a:p>
        </p:txBody>
      </p:sp>
      <p:sp>
        <p:nvSpPr>
          <p:cNvPr id="25" name="ZoneTexte 24"/>
          <p:cNvSpPr txBox="1"/>
          <p:nvPr>
            <p:custDataLst>
              <p:tags r:id="rId10"/>
            </p:custDataLst>
          </p:nvPr>
        </p:nvSpPr>
        <p:spPr>
          <a:xfrm>
            <a:off x="317392" y="157126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PARTENAIRES MÉTROPOLITAINS</a:t>
            </a:r>
          </a:p>
        </p:txBody>
      </p:sp>
      <p:pic>
        <p:nvPicPr>
          <p:cNvPr id="13" name="Espace réservé pour une image  4" descr="STL adapté (Laval) | Eugeri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3481" y="1884072"/>
            <a:ext cx="1476375" cy="525660"/>
          </a:xfrm>
          <a:prstGeom prst="rect">
            <a:avLst/>
          </a:prstGeom>
        </p:spPr>
      </p:pic>
      <p:pic>
        <p:nvPicPr>
          <p:cNvPr id="14" name="Picture 2" descr="RÃ©sultats de recherche d'images pour Â«Â stmÂ Â»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461" y="1691055"/>
            <a:ext cx="926639" cy="9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Ã©sultats de recherche d'images pour Â«Â rtlÂ Â»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353" y="1744991"/>
            <a:ext cx="1048870" cy="5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RÃ©sultats de recherche d'images pour Â«Â exo logoÂ Â»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662" y="2052917"/>
            <a:ext cx="872582" cy="2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RÃ©sultats de recherche d'images pour Â«Â rem logoÂ Â»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2235" y="1113023"/>
            <a:ext cx="1021976" cy="40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8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46213" y="1014413"/>
            <a:ext cx="1755008" cy="5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476580"/>
            <a:ext cx="6163206" cy="144655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Réseau transitoire</a:t>
            </a:r>
          </a:p>
          <a:p>
            <a:pPr algn="r">
              <a:lnSpc>
                <a:spcPct val="100000"/>
              </a:lnSpc>
            </a:pPr>
            <a:r>
              <a:rPr lang="fr-FR" sz="1800" b="1" dirty="0">
                <a:solidFill>
                  <a:srgbClr val="789750"/>
                </a:solidFill>
              </a:rPr>
              <a:t>Par secteur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0946696-4FB3-CA4E-BB7B-F40D0F5054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08359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18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" y="712411"/>
            <a:ext cx="9140190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93489" y="802410"/>
            <a:ext cx="3048108" cy="1306163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97505" y="79814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91734" y="1323016"/>
            <a:ext cx="2851727" cy="738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7113502" y="1606745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6120597" y="1323016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Navette</a:t>
            </a:r>
            <a:r>
              <a:rPr lang="eu-ES" sz="1400" dirty="0"/>
              <a:t> </a:t>
            </a:r>
            <a:r>
              <a:rPr lang="eu-ES" sz="1400" dirty="0" err="1"/>
              <a:t>ferroviaire</a:t>
            </a:r>
            <a:endParaRPr lang="eu-ES" sz="1400" dirty="0"/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964  </a:t>
            </a:r>
            <a:r>
              <a:rPr lang="eu-ES" sz="1400" b="1" dirty="0">
                <a:solidFill>
                  <a:srgbClr val="FF0000"/>
                </a:solidFill>
              </a:rPr>
              <a:t>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09F249-CD5E-4040-AB6B-B275CDB595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942" y="1424197"/>
            <a:ext cx="392642" cy="14334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797E3D2-FF49-1E48-B951-AA5D059242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668" y="1602922"/>
            <a:ext cx="569540" cy="446618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B0E2466-1C20-BD43-A4C6-801B94E38CD7}"/>
              </a:ext>
            </a:extLst>
          </p:cNvPr>
          <p:cNvCxnSpPr>
            <a:cxnSpLocks/>
          </p:cNvCxnSpPr>
          <p:nvPr/>
        </p:nvCxnSpPr>
        <p:spPr>
          <a:xfrm>
            <a:off x="7872984" y="1627632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0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>
            <p:custDataLst>
              <p:tags r:id="rId1"/>
            </p:custDataLst>
          </p:nvPr>
        </p:nvSpPr>
        <p:spPr>
          <a:xfrm rot="20970970">
            <a:off x="5788022" y="2729431"/>
            <a:ext cx="1357727" cy="766577"/>
          </a:xfrm>
          <a:prstGeom prst="rect">
            <a:avLst/>
          </a:prstGeom>
          <a:solidFill>
            <a:srgbClr val="999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1709E1-B86A-5846-9951-43DC171C01AE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022555"/>
          </a:xfrm>
          <a:prstGeom prst="rect">
            <a:avLst/>
          </a:prstGeom>
        </p:spPr>
      </p:pic>
      <p:sp>
        <p:nvSpPr>
          <p:cNvPr id="92" name="Rectangle 91"/>
          <p:cNvSpPr/>
          <p:nvPr>
            <p:custDataLst>
              <p:tags r:id="rId2"/>
            </p:custDataLst>
          </p:nvPr>
        </p:nvSpPr>
        <p:spPr>
          <a:xfrm rot="20970970">
            <a:off x="5592880" y="2529148"/>
            <a:ext cx="1146321" cy="847065"/>
          </a:xfrm>
          <a:prstGeom prst="rect">
            <a:avLst/>
          </a:prstGeom>
          <a:solidFill>
            <a:srgbClr val="999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BC52CE-6CEC-3746-9F05-1CBD34D88CBD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84" y="1920748"/>
            <a:ext cx="6781800" cy="3149600"/>
          </a:xfrm>
          <a:prstGeom prst="rect">
            <a:avLst/>
          </a:prstGeom>
        </p:spPr>
      </p:pic>
      <p:sp>
        <p:nvSpPr>
          <p:cNvPr id="63" name="Rectangle 62"/>
          <p:cNvSpPr/>
          <p:nvPr>
            <p:custDataLst>
              <p:tags r:id="rId3"/>
            </p:custDataLst>
          </p:nvPr>
        </p:nvSpPr>
        <p:spPr>
          <a:xfrm rot="5400000">
            <a:off x="6111096" y="1696416"/>
            <a:ext cx="3735561" cy="2330244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9" name="Rectangle 58"/>
          <p:cNvSpPr/>
          <p:nvPr>
            <p:custDataLst>
              <p:tags r:id="rId4"/>
            </p:custDataLst>
          </p:nvPr>
        </p:nvSpPr>
        <p:spPr>
          <a:xfrm>
            <a:off x="0" y="895278"/>
            <a:ext cx="7808181" cy="1366141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à coins arrondis 6"/>
          <p:cNvSpPr/>
          <p:nvPr/>
        </p:nvSpPr>
        <p:spPr>
          <a:xfrm>
            <a:off x="196273" y="2190749"/>
            <a:ext cx="6680340" cy="2409009"/>
          </a:xfrm>
          <a:prstGeom prst="roundRect">
            <a:avLst>
              <a:gd name="adj" fmla="val 17129"/>
            </a:avLst>
          </a:prstGeom>
          <a:noFill/>
          <a:ln w="152400" cmpd="sng">
            <a:solidFill>
              <a:srgbClr val="EFF6DF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avec flèche 56"/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6189748" y="3392617"/>
            <a:ext cx="1408256" cy="708043"/>
          </a:xfrm>
          <a:prstGeom prst="straightConnector1">
            <a:avLst/>
          </a:prstGeom>
          <a:ln w="38100" cmpd="sng">
            <a:solidFill>
              <a:srgbClr val="D3DD52"/>
            </a:solidFill>
            <a:headEnd type="none"/>
            <a:tailEnd type="oval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6344240" y="1687398"/>
            <a:ext cx="622168" cy="923827"/>
          </a:xfrm>
          <a:prstGeom prst="straightConnector1">
            <a:avLst/>
          </a:prstGeom>
          <a:ln w="38100" cmpd="sng">
            <a:solidFill>
              <a:srgbClr val="D3DD52"/>
            </a:solidFill>
            <a:headEnd type="none"/>
            <a:tailEnd type="oval"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à coins arrondis 96"/>
          <p:cNvSpPr/>
          <p:nvPr/>
        </p:nvSpPr>
        <p:spPr>
          <a:xfrm>
            <a:off x="280775" y="1145088"/>
            <a:ext cx="8553438" cy="642022"/>
          </a:xfrm>
          <a:prstGeom prst="roundRect">
            <a:avLst>
              <a:gd name="adj" fmla="val 50000"/>
            </a:avLst>
          </a:prstGeom>
          <a:solidFill>
            <a:srgbClr val="CED9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21AE473-E39C-8041-B12F-5237677D6D45}"/>
              </a:ext>
            </a:extLst>
          </p:cNvPr>
          <p:cNvGrpSpPr/>
          <p:nvPr/>
        </p:nvGrpSpPr>
        <p:grpSpPr>
          <a:xfrm>
            <a:off x="7029791" y="1240778"/>
            <a:ext cx="1431219" cy="480607"/>
            <a:chOff x="7029791" y="1240778"/>
            <a:chExt cx="1431219" cy="480607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29791" y="1240778"/>
              <a:ext cx="486476" cy="480607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4534" y="1240778"/>
              <a:ext cx="486476" cy="480607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3080" y="1240778"/>
              <a:ext cx="486476" cy="480607"/>
            </a:xfrm>
            <a:prstGeom prst="rect">
              <a:avLst/>
            </a:prstGeom>
          </p:spPr>
        </p:pic>
      </p:grpSp>
      <p:sp>
        <p:nvSpPr>
          <p:cNvPr id="94" name="Flèche gauche 43"/>
          <p:cNvSpPr/>
          <p:nvPr>
            <p:custDataLst>
              <p:tags r:id="rId7"/>
            </p:custDataLst>
          </p:nvPr>
        </p:nvSpPr>
        <p:spPr>
          <a:xfrm>
            <a:off x="5203035" y="2400653"/>
            <a:ext cx="1013861" cy="409349"/>
          </a:xfrm>
          <a:prstGeom prst="leftArrow">
            <a:avLst/>
          </a:prstGeom>
          <a:solidFill>
            <a:srgbClr val="CDDB1B"/>
          </a:solidFill>
          <a:ln w="28575" cmpd="sng">
            <a:solidFill>
              <a:schemeClr val="bg1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C453219B-CDEA-4492-9598-5BBFEC89F9E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775" y="190402"/>
            <a:ext cx="685062" cy="676796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33731519-741E-473C-97FD-CC53D79DCCB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60" b="-12778"/>
          <a:stretch/>
        </p:blipFill>
        <p:spPr>
          <a:xfrm>
            <a:off x="2892117" y="1190470"/>
            <a:ext cx="558078" cy="619280"/>
          </a:xfrm>
          <a:prstGeom prst="rect">
            <a:avLst/>
          </a:prstGeom>
        </p:spPr>
      </p:pic>
      <p:cxnSp>
        <p:nvCxnSpPr>
          <p:cNvPr id="105" name="Connecteur droit avec flèche 104"/>
          <p:cNvCxnSpPr/>
          <p:nvPr>
            <p:custDataLst>
              <p:tags r:id="rId9"/>
            </p:custDataLst>
          </p:nvPr>
        </p:nvCxnSpPr>
        <p:spPr>
          <a:xfrm>
            <a:off x="3461740" y="1472983"/>
            <a:ext cx="879689" cy="0"/>
          </a:xfrm>
          <a:prstGeom prst="straightConnector1">
            <a:avLst/>
          </a:prstGeom>
          <a:ln w="76200" cmpd="sng">
            <a:solidFill>
              <a:srgbClr val="147B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RÉSEAU TRANSITOIRE 2020</a:t>
            </a:r>
          </a:p>
        </p:txBody>
      </p:sp>
      <p:sp>
        <p:nvSpPr>
          <p:cNvPr id="98" name="Rectangle 97"/>
          <p:cNvSpPr/>
          <p:nvPr>
            <p:custDataLst>
              <p:tags r:id="rId11"/>
            </p:custDataLst>
          </p:nvPr>
        </p:nvSpPr>
        <p:spPr>
          <a:xfrm>
            <a:off x="-1" y="4522839"/>
            <a:ext cx="9144001" cy="620661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1" name="Rectangle 60"/>
          <p:cNvSpPr/>
          <p:nvPr>
            <p:custDataLst>
              <p:tags r:id="rId12"/>
            </p:custDataLst>
          </p:nvPr>
        </p:nvSpPr>
        <p:spPr>
          <a:xfrm rot="16200000">
            <a:off x="7053631" y="2538370"/>
            <a:ext cx="1457090" cy="779228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8" name="Rectangle à coins arrondis 107"/>
          <p:cNvSpPr/>
          <p:nvPr/>
        </p:nvSpPr>
        <p:spPr>
          <a:xfrm>
            <a:off x="7515373" y="2240883"/>
            <a:ext cx="1318842" cy="2302995"/>
          </a:xfrm>
          <a:prstGeom prst="roundRect">
            <a:avLst/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e 23"/>
          <p:cNvGrpSpPr/>
          <p:nvPr>
            <p:custDataLst>
              <p:tags r:id="rId13"/>
            </p:custDataLst>
          </p:nvPr>
        </p:nvGrpSpPr>
        <p:grpSpPr>
          <a:xfrm>
            <a:off x="7749857" y="2768665"/>
            <a:ext cx="862939" cy="294503"/>
            <a:chOff x="6106031" y="1515169"/>
            <a:chExt cx="862939" cy="294503"/>
          </a:xfrm>
        </p:grpSpPr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75" name="Groupe 27"/>
          <p:cNvGrpSpPr/>
          <p:nvPr>
            <p:custDataLst>
              <p:tags r:id="rId14"/>
            </p:custDataLst>
          </p:nvPr>
        </p:nvGrpSpPr>
        <p:grpSpPr>
          <a:xfrm>
            <a:off x="7744850" y="3102840"/>
            <a:ext cx="862939" cy="294503"/>
            <a:chOff x="6106031" y="1515169"/>
            <a:chExt cx="862939" cy="294503"/>
          </a:xfrm>
        </p:grpSpPr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79" name="Groupe 31"/>
          <p:cNvGrpSpPr/>
          <p:nvPr>
            <p:custDataLst>
              <p:tags r:id="rId15"/>
            </p:custDataLst>
          </p:nvPr>
        </p:nvGrpSpPr>
        <p:grpSpPr>
          <a:xfrm>
            <a:off x="7745401" y="3435296"/>
            <a:ext cx="862939" cy="294503"/>
            <a:chOff x="6106031" y="1515169"/>
            <a:chExt cx="862939" cy="294503"/>
          </a:xfrm>
        </p:grpSpPr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83" name="Groupe 35"/>
          <p:cNvGrpSpPr/>
          <p:nvPr>
            <p:custDataLst>
              <p:tags r:id="rId16"/>
            </p:custDataLst>
          </p:nvPr>
        </p:nvGrpSpPr>
        <p:grpSpPr>
          <a:xfrm>
            <a:off x="7745401" y="3778798"/>
            <a:ext cx="862939" cy="294503"/>
            <a:chOff x="6106031" y="1515169"/>
            <a:chExt cx="862939" cy="294503"/>
          </a:xfrm>
        </p:grpSpPr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87" name="Groupe 39"/>
          <p:cNvGrpSpPr/>
          <p:nvPr>
            <p:custDataLst>
              <p:tags r:id="rId17"/>
            </p:custDataLst>
          </p:nvPr>
        </p:nvGrpSpPr>
        <p:grpSpPr>
          <a:xfrm>
            <a:off x="7745401" y="4119205"/>
            <a:ext cx="862939" cy="294503"/>
            <a:chOff x="6106031" y="1515169"/>
            <a:chExt cx="862939" cy="294503"/>
          </a:xfrm>
        </p:grpSpPr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sp>
        <p:nvSpPr>
          <p:cNvPr id="112" name="Rectangle à coins arrondis 111"/>
          <p:cNvSpPr/>
          <p:nvPr/>
        </p:nvSpPr>
        <p:spPr>
          <a:xfrm>
            <a:off x="7515372" y="2245096"/>
            <a:ext cx="1318841" cy="367209"/>
          </a:xfrm>
          <a:prstGeom prst="roundRect">
            <a:avLst>
              <a:gd name="adj" fmla="val 50000"/>
            </a:avLst>
          </a:prstGeom>
          <a:solidFill>
            <a:srgbClr val="338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à coins arrondis 108"/>
          <p:cNvSpPr/>
          <p:nvPr/>
        </p:nvSpPr>
        <p:spPr>
          <a:xfrm>
            <a:off x="4537351" y="1145088"/>
            <a:ext cx="2077264" cy="642022"/>
          </a:xfrm>
          <a:prstGeom prst="roundRect">
            <a:avLst>
              <a:gd name="adj" fmla="val 50000"/>
            </a:avLst>
          </a:prstGeom>
          <a:solidFill>
            <a:srgbClr val="338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280773" y="1145088"/>
            <a:ext cx="2531523" cy="642022"/>
          </a:xfrm>
          <a:prstGeom prst="roundRect">
            <a:avLst>
              <a:gd name="adj" fmla="val 50000"/>
            </a:avLst>
          </a:prstGeom>
          <a:solidFill>
            <a:srgbClr val="338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10" name="ZoneTexte 109"/>
          <p:cNvSpPr txBox="1"/>
          <p:nvPr>
            <p:custDataLst>
              <p:tags r:id="rId18"/>
            </p:custDataLst>
          </p:nvPr>
        </p:nvSpPr>
        <p:spPr>
          <a:xfrm>
            <a:off x="7226988" y="2281247"/>
            <a:ext cx="1907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solidFill>
                  <a:schemeClr val="bg1"/>
                </a:solidFill>
              </a:rPr>
              <a:t>Bus en attente </a:t>
            </a:r>
          </a:p>
        </p:txBody>
      </p:sp>
      <p:sp>
        <p:nvSpPr>
          <p:cNvPr id="95" name="Demi-tour 94"/>
          <p:cNvSpPr/>
          <p:nvPr>
            <p:custDataLst>
              <p:tags r:id="rId19"/>
            </p:custDataLst>
          </p:nvPr>
        </p:nvSpPr>
        <p:spPr>
          <a:xfrm rot="15626605" flipV="1">
            <a:off x="6215419" y="2410546"/>
            <a:ext cx="965111" cy="868273"/>
          </a:xfrm>
          <a:prstGeom prst="uturnArrow">
            <a:avLst/>
          </a:prstGeom>
          <a:solidFill>
            <a:srgbClr val="CDDB1B"/>
          </a:solidFill>
          <a:ln w="28575" cmpd="sng">
            <a:solidFill>
              <a:schemeClr val="bg1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0E03C5C3-BF2C-41B2-872F-0D6D7E72FD83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280775" y="1183289"/>
            <a:ext cx="2531522" cy="5847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solidFill>
                  <a:schemeClr val="bg1"/>
                </a:solidFill>
              </a:rPr>
              <a:t>Départs synchronisés avec les trains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0E03C5C3-BF2C-41B2-872F-0D6D7E72FD83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4571986" y="1183289"/>
            <a:ext cx="2042628" cy="5847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solidFill>
                  <a:schemeClr val="bg1"/>
                </a:solidFill>
              </a:rPr>
              <a:t>Embarquement </a:t>
            </a:r>
            <a:br>
              <a:rPr lang="fr-CA" sz="1600" b="1" dirty="0">
                <a:solidFill>
                  <a:schemeClr val="bg1"/>
                </a:solidFill>
              </a:rPr>
            </a:br>
            <a:r>
              <a:rPr lang="fr-CA" sz="1600" b="1" dirty="0">
                <a:solidFill>
                  <a:schemeClr val="bg1"/>
                </a:solidFill>
              </a:rPr>
              <a:t>3 bus à la fois</a:t>
            </a:r>
          </a:p>
        </p:txBody>
      </p:sp>
      <p:sp>
        <p:nvSpPr>
          <p:cNvPr id="117" name="Rectangle 116"/>
          <p:cNvSpPr/>
          <p:nvPr>
            <p:custDataLst>
              <p:tags r:id="rId22"/>
            </p:custDataLst>
          </p:nvPr>
        </p:nvSpPr>
        <p:spPr>
          <a:xfrm rot="5400000">
            <a:off x="-1426720" y="3325045"/>
            <a:ext cx="3123906" cy="270466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8" name="Rectangle 117"/>
          <p:cNvSpPr/>
          <p:nvPr>
            <p:custDataLst>
              <p:tags r:id="rId23"/>
            </p:custDataLst>
          </p:nvPr>
        </p:nvSpPr>
        <p:spPr>
          <a:xfrm rot="5400000">
            <a:off x="-106985" y="1803763"/>
            <a:ext cx="549833" cy="335866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9" name="Image 118" descr="Parking_Plan de travail 1.pn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112" y="3446855"/>
            <a:ext cx="471054" cy="464248"/>
          </a:xfrm>
          <a:prstGeom prst="rect">
            <a:avLst/>
          </a:prstGeom>
        </p:spPr>
      </p:pic>
      <p:pic>
        <p:nvPicPr>
          <p:cNvPr id="120" name="Image 119" descr="Parking_Plan de travail 1.pn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976" y="3312414"/>
            <a:ext cx="471054" cy="464248"/>
          </a:xfrm>
          <a:prstGeom prst="rect">
            <a:avLst/>
          </a:prstGeom>
        </p:spPr>
      </p:pic>
      <p:sp>
        <p:nvSpPr>
          <p:cNvPr id="121" name="ZoneTexte 120"/>
          <p:cNvSpPr txBox="1"/>
          <p:nvPr>
            <p:custDataLst>
              <p:tags r:id="rId24"/>
            </p:custDataLst>
          </p:nvPr>
        </p:nvSpPr>
        <p:spPr>
          <a:xfrm>
            <a:off x="254005" y="2373607"/>
            <a:ext cx="1907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solidFill>
                  <a:schemeClr val="bg1"/>
                </a:solidFill>
              </a:rPr>
              <a:t>GARE BOIS-FRANC</a:t>
            </a:r>
          </a:p>
        </p:txBody>
      </p:sp>
      <p:sp>
        <p:nvSpPr>
          <p:cNvPr id="60" name="Rectangle à coins arrondis 16">
            <a:extLst>
              <a:ext uri="{FF2B5EF4-FFF2-40B4-BE49-F238E27FC236}">
                <a16:creationId xmlns:a16="http://schemas.microsoft.com/office/drawing/2014/main" id="{FD3AEDCE-41F8-BB48-9E98-440CCF7A6EDA}"/>
              </a:ext>
            </a:extLst>
          </p:cNvPr>
          <p:cNvSpPr/>
          <p:nvPr/>
        </p:nvSpPr>
        <p:spPr>
          <a:xfrm>
            <a:off x="2861184" y="180043"/>
            <a:ext cx="988439" cy="3620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64" name="ZoneTexte 63"/>
          <p:cNvSpPr txBox="1"/>
          <p:nvPr>
            <p:custDataLst>
              <p:tags r:id="rId25"/>
            </p:custDataLst>
          </p:nvPr>
        </p:nvSpPr>
        <p:spPr>
          <a:xfrm>
            <a:off x="949373" y="155448"/>
            <a:ext cx="580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NAVETTE 964</a:t>
            </a:r>
            <a:endParaRPr lang="eu-ES" sz="2000" b="1" dirty="0">
              <a:solidFill>
                <a:srgbClr val="FF0000"/>
              </a:solidFill>
            </a:endParaRPr>
          </a:p>
          <a:p>
            <a:endParaRPr lang="fr-CA" sz="20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139F8C9-6ADE-0943-8BC5-324579F56473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19</a:t>
            </a:fld>
            <a:endParaRPr lang="fr-CA" sz="1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05CCE9-E6E2-E844-861F-0505A9FE6854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345" y="113755"/>
            <a:ext cx="688537" cy="5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75432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REM </a:t>
            </a:r>
          </a:p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Travaux à venir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5582778-AA07-E94A-A706-3B46EF79A4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20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5873858" y="802410"/>
            <a:ext cx="3167739" cy="136002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3" name="ZoneTexte 12"/>
          <p:cNvSpPr txBox="1"/>
          <p:nvPr/>
        </p:nvSpPr>
        <p:spPr>
          <a:xfrm>
            <a:off x="5993489" y="798143"/>
            <a:ext cx="3048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 DE NAVETTE D’AUTOBUS EXPRESS </a:t>
            </a:r>
            <a:r>
              <a:rPr lang="eu-ES" sz="1200" dirty="0"/>
              <a:t>(hors pointe et fins de semaine)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5974598" y="1534600"/>
            <a:ext cx="2968864" cy="5523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7" name="Rectangle à coins arrondis 16"/>
          <p:cNvSpPr/>
          <p:nvPr/>
        </p:nvSpPr>
        <p:spPr>
          <a:xfrm>
            <a:off x="6872411" y="1632052"/>
            <a:ext cx="357903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8" name="ZoneTexte 17"/>
          <p:cNvSpPr txBox="1"/>
          <p:nvPr/>
        </p:nvSpPr>
        <p:spPr>
          <a:xfrm>
            <a:off x="5974598" y="1557592"/>
            <a:ext cx="2947334" cy="4693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Navette </a:t>
            </a:r>
            <a:r>
              <a:rPr lang="eu-ES" sz="1400" b="1" dirty="0">
                <a:solidFill>
                  <a:schemeClr val="bg1"/>
                </a:solidFill>
              </a:rPr>
              <a:t>404  </a:t>
            </a:r>
            <a:r>
              <a:rPr lang="eu-ES" sz="1200" b="1" dirty="0">
                <a:solidFill>
                  <a:srgbClr val="FF0000"/>
                </a:solidFill>
              </a:rPr>
              <a:t>         </a:t>
            </a:r>
            <a:r>
              <a:rPr lang="eu-ES" sz="1050" dirty="0"/>
              <a:t>(en service les fins de semaine </a:t>
            </a:r>
            <a:r>
              <a:rPr lang="fr-FR" sz="1050" dirty="0"/>
              <a:t>depuis le 11 janvier 2020)</a:t>
            </a:r>
            <a:endParaRPr lang="eu-ES" sz="1050" dirty="0"/>
          </a:p>
        </p:txBody>
      </p:sp>
      <p:sp>
        <p:nvSpPr>
          <p:cNvPr id="11" name="ZoneTexte 10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8F0602F-3FAE-6F47-AB89-303F936EDB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369" y="1652797"/>
            <a:ext cx="392642" cy="1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21EECC65-D04B-A549-89B8-D0B07AD7E5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21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" y="714343"/>
            <a:ext cx="9136143" cy="4425319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5873858" y="802411"/>
            <a:ext cx="3167739" cy="112863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6097505" y="79814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  <a:p>
            <a:r>
              <a:rPr lang="eu-ES" sz="1200" dirty="0"/>
              <a:t>             </a:t>
            </a:r>
            <a:r>
              <a:rPr lang="eu-ES" sz="1200" dirty="0" err="1"/>
              <a:t>Service</a:t>
            </a:r>
            <a:r>
              <a:rPr lang="eu-ES" sz="1200" dirty="0"/>
              <a:t> </a:t>
            </a:r>
            <a:r>
              <a:rPr lang="eu-ES" sz="1200" dirty="0" err="1"/>
              <a:t>bonifié</a:t>
            </a:r>
            <a:endParaRPr lang="eu-ES" sz="1200" b="1" dirty="0">
              <a:solidFill>
                <a:srgbClr val="FF0000"/>
              </a:solidFill>
            </a:endParaRPr>
          </a:p>
        </p:txBody>
      </p:sp>
      <p:sp>
        <p:nvSpPr>
          <p:cNvPr id="24" name="Rectangle à coins arrondis 16">
            <a:extLst>
              <a:ext uri="{FF2B5EF4-FFF2-40B4-BE49-F238E27FC236}">
                <a16:creationId xmlns:a16="http://schemas.microsoft.com/office/drawing/2014/main" id="{4F933A43-4EB0-BA4E-8E86-9F335CFAE57D}"/>
              </a:ext>
            </a:extLst>
          </p:cNvPr>
          <p:cNvSpPr/>
          <p:nvPr/>
        </p:nvSpPr>
        <p:spPr>
          <a:xfrm>
            <a:off x="7790688" y="1042063"/>
            <a:ext cx="585216" cy="249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7" name="Rectangle à coins arrondis 16"/>
          <p:cNvSpPr/>
          <p:nvPr/>
        </p:nvSpPr>
        <p:spPr>
          <a:xfrm>
            <a:off x="5982346" y="1323016"/>
            <a:ext cx="2961115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6727527" y="1390507"/>
            <a:ext cx="196274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6727527" y="1600056"/>
            <a:ext cx="196274" cy="173182"/>
          </a:xfrm>
          <a:prstGeom prst="roundRect">
            <a:avLst/>
          </a:prstGeom>
          <a:solidFill>
            <a:srgbClr val="23B1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5967034" y="1323016"/>
            <a:ext cx="13047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8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8150728" y="1390137"/>
            <a:ext cx="288637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sp>
        <p:nvSpPr>
          <p:cNvPr id="18" name="Rectangle à coins arrondis 21">
            <a:extLst>
              <a:ext uri="{FF2B5EF4-FFF2-40B4-BE49-F238E27FC236}">
                <a16:creationId xmlns:a16="http://schemas.microsoft.com/office/drawing/2014/main" id="{CE40D7F1-21A3-AD45-B7C3-8DCFD97CAE02}"/>
              </a:ext>
            </a:extLst>
          </p:cNvPr>
          <p:cNvSpPr/>
          <p:nvPr/>
        </p:nvSpPr>
        <p:spPr>
          <a:xfrm>
            <a:off x="8150728" y="1603821"/>
            <a:ext cx="386287" cy="187194"/>
          </a:xfrm>
          <a:prstGeom prst="roundRect">
            <a:avLst/>
          </a:prstGeom>
          <a:solidFill>
            <a:srgbClr val="DE5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3" name="ZoneTexte 22"/>
          <p:cNvSpPr txBox="1"/>
          <p:nvPr/>
        </p:nvSpPr>
        <p:spPr>
          <a:xfrm>
            <a:off x="7209344" y="1323016"/>
            <a:ext cx="14856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    </a:t>
            </a:r>
            <a:r>
              <a:rPr lang="eu-ES" sz="1400" b="1" dirty="0">
                <a:solidFill>
                  <a:srgbClr val="FFFFFF"/>
                </a:solidFill>
              </a:rPr>
              <a:t>59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Navette  </a:t>
            </a:r>
            <a:r>
              <a:rPr lang="eu-ES" sz="1400" b="1" dirty="0">
                <a:solidFill>
                  <a:srgbClr val="FFFFFF"/>
                </a:solidFill>
              </a:rPr>
              <a:t>405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9ADC589-16C4-DA4A-AE4B-59B55B6260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854" y="1095140"/>
            <a:ext cx="392642" cy="1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124264F2-C168-464E-BB6C-BF3E81CDA4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4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43" name="ZoneTexte 42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22</a:t>
            </a:fld>
            <a:endParaRPr lang="fr-CA" sz="1000" dirty="0"/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35" name="Grouper 34"/>
          <p:cNvGrpSpPr/>
          <p:nvPr/>
        </p:nvGrpSpPr>
        <p:grpSpPr>
          <a:xfrm>
            <a:off x="4425923" y="1119273"/>
            <a:ext cx="1919219" cy="805460"/>
            <a:chOff x="6994165" y="1917773"/>
            <a:chExt cx="1919219" cy="805460"/>
          </a:xfrm>
        </p:grpSpPr>
        <p:sp>
          <p:nvSpPr>
            <p:cNvPr id="36" name="Rectangle à coins arrondis 35"/>
            <p:cNvSpPr/>
            <p:nvPr/>
          </p:nvSpPr>
          <p:spPr>
            <a:xfrm>
              <a:off x="6994165" y="2130447"/>
              <a:ext cx="1520753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38" name="Image 37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6192" y="1917773"/>
              <a:ext cx="837192" cy="805460"/>
            </a:xfrm>
            <a:prstGeom prst="rect">
              <a:avLst/>
            </a:prstGeom>
          </p:spPr>
        </p:pic>
      </p:grpSp>
      <p:cxnSp>
        <p:nvCxnSpPr>
          <p:cNvPr id="37" name="Connecteur droit avec flèche 36"/>
          <p:cNvCxnSpPr/>
          <p:nvPr/>
        </p:nvCxnSpPr>
        <p:spPr>
          <a:xfrm>
            <a:off x="3151603" y="1652614"/>
            <a:ext cx="1164743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205438" y="1375601"/>
            <a:ext cx="850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rgbClr val="262626"/>
                </a:solidFill>
              </a:rPr>
              <a:t>TEMPS ACTUEL				  45 min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7192160" y="1920286"/>
            <a:ext cx="1919219" cy="805460"/>
            <a:chOff x="6994165" y="1917773"/>
            <a:chExt cx="1919219" cy="805460"/>
          </a:xfrm>
        </p:grpSpPr>
        <p:sp>
          <p:nvSpPr>
            <p:cNvPr id="33" name="Rectangle à coins arrondis 32"/>
            <p:cNvSpPr/>
            <p:nvPr/>
          </p:nvSpPr>
          <p:spPr>
            <a:xfrm>
              <a:off x="6994165" y="2130447"/>
              <a:ext cx="1520753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34" name="Image 33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6192" y="1917773"/>
              <a:ext cx="837192" cy="805460"/>
            </a:xfrm>
            <a:prstGeom prst="rect">
              <a:avLst/>
            </a:prstGeom>
          </p:spPr>
        </p:pic>
      </p:grpSp>
      <p:cxnSp>
        <p:nvCxnSpPr>
          <p:cNvPr id="52" name="Connecteur droit avec flèche 51"/>
          <p:cNvCxnSpPr/>
          <p:nvPr/>
        </p:nvCxnSpPr>
        <p:spPr>
          <a:xfrm>
            <a:off x="6183512" y="2435957"/>
            <a:ext cx="899071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205438" y="2178757"/>
            <a:ext cx="88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rgbClr val="262626"/>
                </a:solidFill>
              </a:rPr>
              <a:t>TEMPS DE L’ITINÉRAIRE PRIVILÉGIÉ			   1 h 20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5099056" y="3623361"/>
            <a:ext cx="2930347" cy="805460"/>
            <a:chOff x="5145845" y="2565758"/>
            <a:chExt cx="2930347" cy="805460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5145845" y="2778432"/>
              <a:ext cx="2531882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31" name="Image 30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000" y="2565758"/>
              <a:ext cx="837192" cy="805460"/>
            </a:xfrm>
            <a:prstGeom prst="rect">
              <a:avLst/>
            </a:prstGeom>
          </p:spPr>
        </p:pic>
      </p:grpSp>
      <p:cxnSp>
        <p:nvCxnSpPr>
          <p:cNvPr id="61" name="Connecteur droit avec flèche 60"/>
          <p:cNvCxnSpPr/>
          <p:nvPr/>
        </p:nvCxnSpPr>
        <p:spPr>
          <a:xfrm>
            <a:off x="3840466" y="4146827"/>
            <a:ext cx="1164743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205438" y="3877413"/>
            <a:ext cx="88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rgbClr val="262626"/>
                </a:solidFill>
              </a:rPr>
              <a:t>TEMPS EN VOITURE				jusqu’à 1 h 50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562053" y="2750383"/>
            <a:ext cx="839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b="1" dirty="0">
                <a:solidFill>
                  <a:srgbClr val="262626"/>
                </a:solidFill>
              </a:rPr>
              <a:t>Incluant une correspondance de </a:t>
            </a:r>
            <a:r>
              <a:rPr lang="fr-CA" b="1" dirty="0">
                <a:solidFill>
                  <a:srgbClr val="262626"/>
                </a:solidFill>
              </a:rPr>
              <a:t>± </a:t>
            </a:r>
            <a:r>
              <a:rPr lang="fr-FR" b="1" dirty="0">
                <a:solidFill>
                  <a:srgbClr val="262626"/>
                </a:solidFill>
              </a:rPr>
              <a:t>15 min</a:t>
            </a:r>
          </a:p>
          <a:p>
            <a:r>
              <a:rPr lang="fr-FR" b="1" dirty="0">
                <a:solidFill>
                  <a:srgbClr val="262626"/>
                </a:solidFill>
              </a:rPr>
              <a:t>     </a:t>
            </a:r>
            <a:r>
              <a:rPr lang="fr-FR" dirty="0">
                <a:solidFill>
                  <a:srgbClr val="262626"/>
                </a:solidFill>
              </a:rPr>
              <a:t>(gare Bois-Franc et métro Côte-Vertu)</a:t>
            </a:r>
          </a:p>
        </p:txBody>
      </p:sp>
    </p:spTree>
    <p:extLst>
      <p:ext uri="{BB962C8B-B14F-4D97-AF65-F5344CB8AC3E}">
        <p14:creationId xmlns:p14="http://schemas.microsoft.com/office/powerpoint/2010/main" val="21107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72E66559-7373-C140-93A2-E5B7B6914A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23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" y="713363"/>
            <a:ext cx="9140190" cy="4427279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54000" y="802411"/>
            <a:ext cx="3048108" cy="1326428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358016" y="79778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2245" y="1322656"/>
            <a:ext cx="2851727" cy="738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374013" y="1606385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381108" y="1322656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Navette</a:t>
            </a:r>
            <a:r>
              <a:rPr lang="eu-ES" sz="1400" dirty="0"/>
              <a:t> </a:t>
            </a:r>
            <a:r>
              <a:rPr lang="eu-ES" sz="1400" dirty="0" err="1"/>
              <a:t>ferroviaire</a:t>
            </a:r>
            <a:endParaRPr lang="eu-ES" sz="1400" dirty="0"/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964  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LAVAL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3E85AE8-81AA-3D48-ABBC-B988AE62EC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465" y="1424197"/>
            <a:ext cx="392642" cy="1433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CC9E033-1897-534B-93C5-BECA5C1945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722" y="1615012"/>
            <a:ext cx="538190" cy="422034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447D67B-5F58-EE42-84B7-97AC7242920D}"/>
              </a:ext>
            </a:extLst>
          </p:cNvPr>
          <p:cNvCxnSpPr>
            <a:cxnSpLocks/>
          </p:cNvCxnSpPr>
          <p:nvPr/>
        </p:nvCxnSpPr>
        <p:spPr>
          <a:xfrm>
            <a:off x="2139696" y="1636776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37AF2346-50DB-2F4B-B7DB-40C29D9A61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24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" y="714344"/>
            <a:ext cx="9136141" cy="4425318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54000" y="802411"/>
            <a:ext cx="3048108" cy="1347722"/>
          </a:xfrm>
          <a:prstGeom prst="roundRect">
            <a:avLst>
              <a:gd name="adj" fmla="val 1271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8016" y="79778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  <a:p>
            <a:pPr algn="ctr"/>
            <a:r>
              <a:rPr lang="eu-ES" sz="1200" dirty="0" err="1"/>
              <a:t>Service</a:t>
            </a:r>
            <a:r>
              <a:rPr lang="eu-ES" sz="1200" dirty="0"/>
              <a:t> </a:t>
            </a:r>
            <a:r>
              <a:rPr lang="eu-ES" sz="1200" dirty="0" err="1"/>
              <a:t>bonifié</a:t>
            </a:r>
            <a:endParaRPr lang="eu-ES" sz="1200" b="1" dirty="0">
              <a:solidFill>
                <a:srgbClr val="FF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352245" y="1322656"/>
            <a:ext cx="2851727" cy="758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1153148" y="1397547"/>
            <a:ext cx="359306" cy="173182"/>
          </a:xfrm>
          <a:prstGeom prst="roundRect">
            <a:avLst/>
          </a:prstGeom>
          <a:solidFill>
            <a:srgbClr val="2F75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153147" y="1607096"/>
            <a:ext cx="359307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153147" y="1818377"/>
            <a:ext cx="359308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381108" y="1322656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144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151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902</a:t>
            </a:r>
          </a:p>
        </p:txBody>
      </p:sp>
      <p:sp>
        <p:nvSpPr>
          <p:cNvPr id="18" name="ZoneTexte 17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LAVAL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2498566" y="1397547"/>
            <a:ext cx="255397" cy="173182"/>
          </a:xfrm>
          <a:prstGeom prst="roundRect">
            <a:avLst/>
          </a:prstGeom>
          <a:solidFill>
            <a:srgbClr val="EFC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1" name="Rectangle à coins arrondis 20"/>
          <p:cNvSpPr/>
          <p:nvPr/>
        </p:nvSpPr>
        <p:spPr>
          <a:xfrm>
            <a:off x="2498565" y="1607096"/>
            <a:ext cx="359307" cy="173182"/>
          </a:xfrm>
          <a:prstGeom prst="roundRect">
            <a:avLst/>
          </a:prstGeom>
          <a:solidFill>
            <a:srgbClr val="15A7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2" name="ZoneTexte 21"/>
          <p:cNvSpPr txBox="1"/>
          <p:nvPr/>
        </p:nvSpPr>
        <p:spPr>
          <a:xfrm>
            <a:off x="1726527" y="1322656"/>
            <a:ext cx="12535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26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903</a:t>
            </a:r>
          </a:p>
        </p:txBody>
      </p:sp>
      <p:sp>
        <p:nvSpPr>
          <p:cNvPr id="26" name="Rectangle à coins arrondis 16">
            <a:extLst>
              <a:ext uri="{FF2B5EF4-FFF2-40B4-BE49-F238E27FC236}">
                <a16:creationId xmlns:a16="http://schemas.microsoft.com/office/drawing/2014/main" id="{55B7337E-D13B-FA4D-8A3E-FEAB75C03C0D}"/>
              </a:ext>
            </a:extLst>
          </p:cNvPr>
          <p:cNvSpPr/>
          <p:nvPr/>
        </p:nvSpPr>
        <p:spPr>
          <a:xfrm>
            <a:off x="2350008" y="1042063"/>
            <a:ext cx="676656" cy="249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D09047-AA59-7D45-8D53-E0A0FD737E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584" y="930302"/>
            <a:ext cx="591312" cy="4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C479744-4BE3-EA4A-A9D2-5E38E8C9F9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25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" y="714343"/>
            <a:ext cx="9136139" cy="4425317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54000" y="802411"/>
            <a:ext cx="3048108" cy="1329602"/>
          </a:xfrm>
          <a:prstGeom prst="roundRect">
            <a:avLst>
              <a:gd name="adj" fmla="val 1271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8016" y="797783"/>
            <a:ext cx="2851727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MAINTIEN DU SERVICE</a:t>
            </a:r>
          </a:p>
          <a:p>
            <a:pPr algn="ctr"/>
            <a:r>
              <a:rPr lang="eu-ES" sz="1050" dirty="0"/>
              <a:t>(</a:t>
            </a:r>
            <a:r>
              <a:rPr lang="eu-ES" sz="1050" dirty="0" err="1"/>
              <a:t>hors</a:t>
            </a:r>
            <a:r>
              <a:rPr lang="eu-ES" sz="1050" dirty="0"/>
              <a:t> </a:t>
            </a:r>
            <a:r>
              <a:rPr lang="eu-ES" sz="1050" dirty="0" err="1"/>
              <a:t>pointe</a:t>
            </a:r>
            <a:r>
              <a:rPr lang="eu-ES" sz="1050" dirty="0"/>
              <a:t> et </a:t>
            </a:r>
            <a:r>
              <a:rPr lang="eu-ES" sz="1050" dirty="0" err="1"/>
              <a:t>fins</a:t>
            </a:r>
            <a:r>
              <a:rPr lang="eu-ES" sz="1050" dirty="0"/>
              <a:t> de </a:t>
            </a:r>
            <a:r>
              <a:rPr lang="eu-ES" sz="1050" dirty="0" err="1"/>
              <a:t>semaine</a:t>
            </a:r>
            <a:r>
              <a:rPr lang="eu-ES" sz="1050" dirty="0"/>
              <a:t>)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2245" y="1295439"/>
            <a:ext cx="2851727" cy="7683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1153148" y="1344675"/>
            <a:ext cx="255397" cy="173182"/>
          </a:xfrm>
          <a:prstGeom prst="roundRect">
            <a:avLst/>
          </a:prstGeom>
          <a:solidFill>
            <a:srgbClr val="EFC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153147" y="1540420"/>
            <a:ext cx="359307" cy="173182"/>
          </a:xfrm>
          <a:prstGeom prst="roundRect">
            <a:avLst/>
          </a:prstGeom>
          <a:solidFill>
            <a:srgbClr val="15A7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381108" y="1263854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26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903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/>
              <a:t>Ligne de taxi collectif T26</a:t>
            </a: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LAVAL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4050258-9840-9846-B269-4762F8432E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544" y="1190626"/>
            <a:ext cx="806760" cy="632638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E61855B-BF1D-464A-A35C-7482D6AC5B3D}"/>
              </a:ext>
            </a:extLst>
          </p:cNvPr>
          <p:cNvCxnSpPr>
            <a:cxnSpLocks/>
          </p:cNvCxnSpPr>
          <p:nvPr/>
        </p:nvCxnSpPr>
        <p:spPr>
          <a:xfrm>
            <a:off x="1591056" y="1366012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2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F6FC8F3F-FF3B-B24D-B595-36EBCC9777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26</a:t>
            </a:fld>
            <a:endParaRPr lang="fr-CA" sz="1000" dirty="0"/>
          </a:p>
        </p:txBody>
      </p:sp>
      <p:sp>
        <p:nvSpPr>
          <p:cNvPr id="29" name="ZoneTexte 28"/>
          <p:cNvSpPr txBox="1"/>
          <p:nvPr>
            <p:custDataLst>
              <p:tags r:id="rId3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SECTEUR LAVAL</a:t>
            </a: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205438" y="1119273"/>
            <a:ext cx="8707946" cy="805460"/>
            <a:chOff x="205438" y="1176998"/>
            <a:chExt cx="8707946" cy="805460"/>
          </a:xfrm>
        </p:grpSpPr>
        <p:grpSp>
          <p:nvGrpSpPr>
            <p:cNvPr id="35" name="Grouper 34"/>
            <p:cNvGrpSpPr/>
            <p:nvPr/>
          </p:nvGrpSpPr>
          <p:grpSpPr>
            <a:xfrm>
              <a:off x="6994165" y="1176998"/>
              <a:ext cx="1919219" cy="805460"/>
              <a:chOff x="6994165" y="1917773"/>
              <a:chExt cx="1919219" cy="805460"/>
            </a:xfrm>
          </p:grpSpPr>
          <p:sp>
            <p:nvSpPr>
              <p:cNvPr id="36" name="Rectangle à coins arrondis 35"/>
              <p:cNvSpPr/>
              <p:nvPr/>
            </p:nvSpPr>
            <p:spPr>
              <a:xfrm>
                <a:off x="6994165" y="2130447"/>
                <a:ext cx="1520753" cy="571499"/>
              </a:xfrm>
              <a:prstGeom prst="roundRect">
                <a:avLst/>
              </a:prstGeom>
              <a:solidFill>
                <a:srgbClr val="D3DD5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u-ES" dirty="0"/>
              </a:p>
            </p:txBody>
          </p:sp>
          <p:pic>
            <p:nvPicPr>
              <p:cNvPr id="38" name="Image 37" descr="TIMER2_Plan de travail 1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76192" y="1917773"/>
                <a:ext cx="837192" cy="805460"/>
              </a:xfrm>
              <a:prstGeom prst="rect">
                <a:avLst/>
              </a:prstGeom>
            </p:spPr>
          </p:pic>
        </p:grpSp>
        <p:cxnSp>
          <p:nvCxnSpPr>
            <p:cNvPr id="37" name="Connecteur droit avec flèche 36"/>
            <p:cNvCxnSpPr/>
            <p:nvPr/>
          </p:nvCxnSpPr>
          <p:spPr>
            <a:xfrm>
              <a:off x="5662120" y="1664159"/>
              <a:ext cx="1164743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205438" y="1433326"/>
              <a:ext cx="8503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ACTUEL					38 min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05438" y="1890678"/>
            <a:ext cx="8825126" cy="805460"/>
            <a:chOff x="205438" y="1917773"/>
            <a:chExt cx="8825126" cy="805460"/>
          </a:xfrm>
        </p:grpSpPr>
        <p:grpSp>
          <p:nvGrpSpPr>
            <p:cNvPr id="3" name="Grouper 2"/>
            <p:cNvGrpSpPr/>
            <p:nvPr/>
          </p:nvGrpSpPr>
          <p:grpSpPr>
            <a:xfrm>
              <a:off x="6994165" y="1917773"/>
              <a:ext cx="1919219" cy="805460"/>
              <a:chOff x="6994165" y="1917773"/>
              <a:chExt cx="1919219" cy="805460"/>
            </a:xfrm>
          </p:grpSpPr>
          <p:sp>
            <p:nvSpPr>
              <p:cNvPr id="33" name="Rectangle à coins arrondis 32"/>
              <p:cNvSpPr/>
              <p:nvPr/>
            </p:nvSpPr>
            <p:spPr>
              <a:xfrm>
                <a:off x="6994165" y="2130447"/>
                <a:ext cx="1520753" cy="571499"/>
              </a:xfrm>
              <a:prstGeom prst="roundRect">
                <a:avLst/>
              </a:prstGeom>
              <a:solidFill>
                <a:srgbClr val="D3DD5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u-ES" dirty="0"/>
              </a:p>
            </p:txBody>
          </p:sp>
          <p:pic>
            <p:nvPicPr>
              <p:cNvPr id="34" name="Image 33" descr="TIMER2_Plan de travail 1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76192" y="1917773"/>
                <a:ext cx="837192" cy="805460"/>
              </a:xfrm>
              <a:prstGeom prst="rect">
                <a:avLst/>
              </a:prstGeom>
            </p:spPr>
          </p:pic>
        </p:grpSp>
        <p:cxnSp>
          <p:nvCxnSpPr>
            <p:cNvPr id="52" name="Connecteur droit avec flèche 51"/>
            <p:cNvCxnSpPr/>
            <p:nvPr/>
          </p:nvCxnSpPr>
          <p:spPr>
            <a:xfrm>
              <a:off x="5662120" y="2398809"/>
              <a:ext cx="1164743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205438" y="2176244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PROJETÉ				 1 h 10</a:t>
              </a: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205438" y="3433487"/>
            <a:ext cx="8825126" cy="805460"/>
            <a:chOff x="205438" y="2565758"/>
            <a:chExt cx="8825126" cy="805460"/>
          </a:xfrm>
        </p:grpSpPr>
        <p:grpSp>
          <p:nvGrpSpPr>
            <p:cNvPr id="2" name="Grouper 1"/>
            <p:cNvGrpSpPr/>
            <p:nvPr/>
          </p:nvGrpSpPr>
          <p:grpSpPr>
            <a:xfrm>
              <a:off x="5145845" y="2565758"/>
              <a:ext cx="2930347" cy="805460"/>
              <a:chOff x="5145845" y="2565758"/>
              <a:chExt cx="2930347" cy="805460"/>
            </a:xfrm>
          </p:grpSpPr>
          <p:sp>
            <p:nvSpPr>
              <p:cNvPr id="28" name="Rectangle à coins arrondis 27"/>
              <p:cNvSpPr/>
              <p:nvPr/>
            </p:nvSpPr>
            <p:spPr>
              <a:xfrm>
                <a:off x="5145845" y="2778432"/>
                <a:ext cx="2531882" cy="571499"/>
              </a:xfrm>
              <a:prstGeom prst="roundRect">
                <a:avLst/>
              </a:prstGeom>
              <a:solidFill>
                <a:srgbClr val="D3DD5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u-ES" dirty="0"/>
              </a:p>
            </p:txBody>
          </p:sp>
          <p:pic>
            <p:nvPicPr>
              <p:cNvPr id="31" name="Image 30" descr="TIMER2_Plan de travail 1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39000" y="2565758"/>
                <a:ext cx="837192" cy="805460"/>
              </a:xfrm>
              <a:prstGeom prst="rect">
                <a:avLst/>
              </a:prstGeom>
            </p:spPr>
          </p:pic>
        </p:grpSp>
        <p:cxnSp>
          <p:nvCxnSpPr>
            <p:cNvPr id="61" name="Connecteur droit avec flèche 60"/>
            <p:cNvCxnSpPr/>
            <p:nvPr/>
          </p:nvCxnSpPr>
          <p:spPr>
            <a:xfrm>
              <a:off x="3887255" y="3008409"/>
              <a:ext cx="1164743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61"/>
            <p:cNvSpPr txBox="1"/>
            <p:nvPr/>
          </p:nvSpPr>
          <p:spPr>
            <a:xfrm>
              <a:off x="205438" y="2819810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rgbClr val="262626"/>
                  </a:solidFill>
                </a:rPr>
                <a:t>TEMPS EN VOITURE				jusqu’à 1 h 50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38417CB4-31F8-714F-9100-1B2DDCDD41F9}"/>
              </a:ext>
            </a:extLst>
          </p:cNvPr>
          <p:cNvSpPr txBox="1"/>
          <p:nvPr/>
        </p:nvSpPr>
        <p:spPr>
          <a:xfrm>
            <a:off x="562053" y="2750383"/>
            <a:ext cx="839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b="1" dirty="0">
                <a:solidFill>
                  <a:srgbClr val="262626"/>
                </a:solidFill>
              </a:rPr>
              <a:t>Incluant une correspondance de </a:t>
            </a:r>
            <a:r>
              <a:rPr lang="fr-CA" b="1" dirty="0">
                <a:solidFill>
                  <a:srgbClr val="262626"/>
                </a:solidFill>
              </a:rPr>
              <a:t>± </a:t>
            </a:r>
            <a:r>
              <a:rPr lang="fr-FR" b="1" dirty="0">
                <a:solidFill>
                  <a:srgbClr val="262626"/>
                </a:solidFill>
              </a:rPr>
              <a:t>15 min</a:t>
            </a:r>
          </a:p>
          <a:p>
            <a:r>
              <a:rPr lang="fr-FR" b="1" dirty="0">
                <a:solidFill>
                  <a:srgbClr val="262626"/>
                </a:solidFill>
              </a:rPr>
              <a:t>     </a:t>
            </a:r>
            <a:r>
              <a:rPr lang="fr-FR" dirty="0">
                <a:solidFill>
                  <a:srgbClr val="262626"/>
                </a:solidFill>
              </a:rPr>
              <a:t>(gare Bois-Franc et métro Côte-Vertu)</a:t>
            </a:r>
          </a:p>
        </p:txBody>
      </p:sp>
    </p:spTree>
    <p:extLst>
      <p:ext uri="{BB962C8B-B14F-4D97-AF65-F5344CB8AC3E}">
        <p14:creationId xmlns:p14="http://schemas.microsoft.com/office/powerpoint/2010/main" val="13303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55B56B9-472E-6D49-BA9D-942B5FB67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27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26030" y="802411"/>
            <a:ext cx="3048108" cy="1042353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30046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(en tout temps)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24275" y="1276309"/>
            <a:ext cx="2851727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7040244" y="1351274"/>
            <a:ext cx="409864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6053138" y="1276309"/>
            <a:ext cx="28517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968 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38FBC76-B164-4949-AB9D-1BD1A6E391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298" y="1278115"/>
            <a:ext cx="684494" cy="536761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470759E-0739-ED4D-A5FB-EC37D0D4F6B2}"/>
              </a:ext>
            </a:extLst>
          </p:cNvPr>
          <p:cNvCxnSpPr>
            <a:cxnSpLocks/>
          </p:cNvCxnSpPr>
          <p:nvPr/>
        </p:nvCxnSpPr>
        <p:spPr>
          <a:xfrm>
            <a:off x="7827264" y="1384300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9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B44B380-A96D-FB4F-AB5A-C32171F6B3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28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2"/>
          </a:xfrm>
          <a:prstGeom prst="rect">
            <a:avLst/>
          </a:prstGeom>
        </p:spPr>
      </p:pic>
      <p:sp>
        <p:nvSpPr>
          <p:cNvPr id="20" name="Rectangle à coins arrondis 19"/>
          <p:cNvSpPr/>
          <p:nvPr/>
        </p:nvSpPr>
        <p:spPr>
          <a:xfrm>
            <a:off x="5927864" y="802411"/>
            <a:ext cx="3048108" cy="12183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ZoneTexte 20"/>
          <p:cNvSpPr txBox="1"/>
          <p:nvPr/>
        </p:nvSpPr>
        <p:spPr>
          <a:xfrm>
            <a:off x="6031880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ALTERNATIF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6026109" y="1293549"/>
            <a:ext cx="2851727" cy="668601"/>
          </a:xfrm>
          <a:prstGeom prst="roundRect">
            <a:avLst>
              <a:gd name="adj" fmla="val 2152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3" name="Rectangle à coins arrondis 22"/>
          <p:cNvSpPr/>
          <p:nvPr/>
        </p:nvSpPr>
        <p:spPr>
          <a:xfrm>
            <a:off x="7042078" y="1542797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4" name="ZoneTexte 23"/>
          <p:cNvSpPr txBox="1"/>
          <p:nvPr/>
        </p:nvSpPr>
        <p:spPr>
          <a:xfrm>
            <a:off x="6054972" y="1259068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</a:t>
            </a:r>
            <a:r>
              <a:rPr lang="eu-ES" sz="1400" dirty="0" err="1"/>
              <a:t>ferroviaire</a:t>
            </a:r>
            <a:r>
              <a:rPr lang="eu-ES" sz="1400" dirty="0"/>
              <a:t>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Navette</a:t>
            </a:r>
            <a:r>
              <a:rPr lang="eu-ES" sz="1400" dirty="0"/>
              <a:t>  </a:t>
            </a:r>
            <a:r>
              <a:rPr lang="eu-ES" sz="1400" b="1" dirty="0">
                <a:solidFill>
                  <a:schemeClr val="bg1"/>
                </a:solidFill>
              </a:rPr>
              <a:t>964 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r>
              <a:rPr lang="eu-ES" sz="1400" dirty="0"/>
              <a:t> 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D0F5CD5-CBE1-DF4C-B895-656D74C646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502" y="1356868"/>
            <a:ext cx="392642" cy="1433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C63F09-DF42-9B42-881E-BC4C9E6F37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228" y="1544737"/>
            <a:ext cx="542108" cy="425106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C1C82AA-3F6C-5643-B880-D417786F01EB}"/>
              </a:ext>
            </a:extLst>
          </p:cNvPr>
          <p:cNvCxnSpPr>
            <a:cxnSpLocks/>
          </p:cNvCxnSpPr>
          <p:nvPr/>
        </p:nvCxnSpPr>
        <p:spPr>
          <a:xfrm>
            <a:off x="7799832" y="1572768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7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6F2436C-8F0F-1046-B555-D816A8A6EF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29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" y="713392"/>
            <a:ext cx="9136139" cy="4427220"/>
          </a:xfrm>
          <a:prstGeom prst="rect">
            <a:avLst/>
          </a:prstGeom>
        </p:spPr>
      </p:pic>
      <p:sp>
        <p:nvSpPr>
          <p:cNvPr id="27" name="Rectangle à coins arrondis 26"/>
          <p:cNvSpPr/>
          <p:nvPr/>
        </p:nvSpPr>
        <p:spPr>
          <a:xfrm>
            <a:off x="5927864" y="802411"/>
            <a:ext cx="3048108" cy="108832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8" name="ZoneTexte 27"/>
          <p:cNvSpPr txBox="1"/>
          <p:nvPr/>
        </p:nvSpPr>
        <p:spPr>
          <a:xfrm>
            <a:off x="6031880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  <a:p>
            <a:pPr algn="ctr"/>
            <a:r>
              <a:rPr lang="eu-ES" sz="1200" dirty="0" err="1"/>
              <a:t>Service</a:t>
            </a:r>
            <a:r>
              <a:rPr lang="eu-ES" sz="1200" dirty="0"/>
              <a:t> </a:t>
            </a:r>
            <a:r>
              <a:rPr lang="eu-ES" sz="1200" dirty="0" err="1"/>
              <a:t>bonifié</a:t>
            </a:r>
            <a:r>
              <a:rPr lang="eu-ES" sz="1200" dirty="0"/>
              <a:t> </a:t>
            </a:r>
            <a:endParaRPr lang="eu-ES" sz="1200" b="1" dirty="0">
              <a:solidFill>
                <a:srgbClr val="FF0000"/>
              </a:solidFill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6026109" y="1293549"/>
            <a:ext cx="2851727" cy="532947"/>
          </a:xfrm>
          <a:prstGeom prst="roundRect">
            <a:avLst>
              <a:gd name="adj" fmla="val 2152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6854641" y="1375234"/>
            <a:ext cx="385394" cy="173182"/>
          </a:xfrm>
          <a:prstGeom prst="roundRect">
            <a:avLst/>
          </a:prstGeom>
          <a:solidFill>
            <a:srgbClr val="1DB4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6854640" y="1586515"/>
            <a:ext cx="385395" cy="173182"/>
          </a:xfrm>
          <a:prstGeom prst="roundRect">
            <a:avLst/>
          </a:prstGeom>
          <a:solidFill>
            <a:srgbClr val="90C8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6094148" y="1303276"/>
            <a:ext cx="12038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470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475</a:t>
            </a:r>
          </a:p>
        </p:txBody>
      </p:sp>
      <p:sp>
        <p:nvSpPr>
          <p:cNvPr id="12" name="ZoneTexte 11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E5D6B1-F3E3-8040-B24F-F9EA5FB213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763" y="1320292"/>
            <a:ext cx="644245" cy="50520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F6248AF-5663-9F48-9746-FC93D87ABA1C}"/>
              </a:ext>
            </a:extLst>
          </p:cNvPr>
          <p:cNvCxnSpPr>
            <a:cxnSpLocks/>
          </p:cNvCxnSpPr>
          <p:nvPr/>
        </p:nvCxnSpPr>
        <p:spPr>
          <a:xfrm>
            <a:off x="7360920" y="1384300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288DF39-3CF1-7E46-9626-3E619A3C4E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746829" y="165101"/>
            <a:ext cx="3474000" cy="432000"/>
          </a:xfrm>
        </p:spPr>
        <p:txBody>
          <a:bodyPr/>
          <a:lstStyle/>
          <a:p>
            <a:r>
              <a:rPr lang="fr-FR" dirty="0"/>
              <a:t>SURVOL DU PROJET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5526E1C-82C2-4959-A902-684BF7EE57B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779941" y="893694"/>
            <a:ext cx="2201162" cy="4081903"/>
          </a:xfrm>
          <a:prstGeom prst="rect">
            <a:avLst/>
          </a:prstGeom>
          <a:solidFill>
            <a:srgbClr val="00833D"/>
          </a:solidFill>
        </p:spPr>
        <p:txBody>
          <a:bodyPr vert="horz" wrap="square" lIns="0" tIns="0" rIns="0" bIns="0" anchor="ctr" anchorCtr="0">
            <a:norm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/>
            <a:endParaRPr lang="fr-CA" cap="none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>
            <p:custDataLst>
              <p:tags r:id="rId3"/>
            </p:custDataLst>
          </p:nvPr>
        </p:nvSpPr>
        <p:spPr>
          <a:xfrm>
            <a:off x="8721088" y="346536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</a:t>
            </a:fld>
            <a:endParaRPr lang="fr-CA" sz="10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BB6365F-302D-F346-AEA4-A2B99E21925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70" y="882000"/>
            <a:ext cx="6469627" cy="419213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52519CB-6436-5C4A-9FCB-E46F016F2760}"/>
              </a:ext>
            </a:extLst>
          </p:cNvPr>
          <p:cNvSpPr txBox="1"/>
          <p:nvPr/>
        </p:nvSpPr>
        <p:spPr>
          <a:xfrm>
            <a:off x="6862069" y="978819"/>
            <a:ext cx="21803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bg1"/>
                </a:solidFill>
                <a:latin typeface="+mj-lt"/>
              </a:rPr>
              <a:t>Le REM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rapide 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fréquent 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fiable et sécuritaire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</a:rPr>
              <a:t>Connexions </a:t>
            </a:r>
            <a:br>
              <a:rPr lang="fr-CA" sz="1400" dirty="0">
                <a:solidFill>
                  <a:schemeClr val="bg1"/>
                </a:solidFill>
              </a:rPr>
            </a:br>
            <a:r>
              <a:rPr lang="fr-CA" sz="1400" dirty="0">
                <a:solidFill>
                  <a:schemeClr val="bg1"/>
                </a:solidFill>
              </a:rPr>
              <a:t>avec le réseau de transport existant</a:t>
            </a:r>
          </a:p>
          <a:p>
            <a:pPr marL="225425" indent="-225425"/>
            <a:endParaRPr lang="fr-CA" sz="1600" dirty="0">
              <a:solidFill>
                <a:schemeClr val="bg1"/>
              </a:solidFill>
              <a:latin typeface="+mj-lt"/>
            </a:endParaRPr>
          </a:p>
          <a:p>
            <a:pPr marL="225425" indent="-225425"/>
            <a:r>
              <a:rPr lang="fr-CA" sz="1400" b="1" dirty="0">
                <a:solidFill>
                  <a:schemeClr val="bg1"/>
                </a:solidFill>
                <a:latin typeface="+mj-lt"/>
              </a:rPr>
              <a:t>Ligne Deux-Montagnes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+ 100 000 déplacements supplémentaires        dans les deux directions aux heures de pointe</a:t>
            </a:r>
          </a:p>
          <a:p>
            <a:pPr>
              <a:spcAft>
                <a:spcPts val="1200"/>
              </a:spcAft>
            </a:pPr>
            <a:br>
              <a:rPr lang="fr-CA" sz="1100" dirty="0">
                <a:solidFill>
                  <a:schemeClr val="bg1"/>
                </a:solidFill>
                <a:latin typeface="+mj-lt"/>
              </a:rPr>
            </a:br>
            <a:endParaRPr lang="fr-CA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71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08A8DFCC-88C2-3046-8322-A6DA8D6056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8725678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30</a:t>
            </a:fld>
            <a:endParaRPr lang="fr-CA" sz="1000" dirty="0"/>
          </a:p>
        </p:txBody>
      </p:sp>
      <p:sp>
        <p:nvSpPr>
          <p:cNvPr id="29" name="ZoneTexte 28"/>
          <p:cNvSpPr txBox="1"/>
          <p:nvPr>
            <p:custDataLst>
              <p:tags r:id="rId3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205437" y="1117210"/>
            <a:ext cx="9250289" cy="805460"/>
            <a:chOff x="205437" y="1271787"/>
            <a:chExt cx="9250289" cy="805460"/>
          </a:xfrm>
        </p:grpSpPr>
        <p:sp>
          <p:nvSpPr>
            <p:cNvPr id="66" name="Rectangle à coins arrondis 65"/>
            <p:cNvSpPr/>
            <p:nvPr/>
          </p:nvSpPr>
          <p:spPr>
            <a:xfrm>
              <a:off x="6352017" y="1463667"/>
              <a:ext cx="2133599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75" name="Image 74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9425" y="1271787"/>
              <a:ext cx="837192" cy="805460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205437" y="1532678"/>
              <a:ext cx="9250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  <a:tabLst>
                  <a:tab pos="6173788" algn="l"/>
                </a:tabLst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ACTUEL	26 à 30 min</a:t>
              </a:r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>
              <a:off x="5412937" y="1763511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r 6"/>
          <p:cNvGrpSpPr/>
          <p:nvPr/>
        </p:nvGrpSpPr>
        <p:grpSpPr>
          <a:xfrm>
            <a:off x="205438" y="1921061"/>
            <a:ext cx="9032119" cy="805460"/>
            <a:chOff x="205438" y="1922670"/>
            <a:chExt cx="9032119" cy="805460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6477757" y="2114550"/>
              <a:ext cx="2368385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205438" y="2176244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  <a:tabLst>
                  <a:tab pos="6286500" algn="l"/>
                </a:tabLst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PROJETÉ	jusqu’à 1</a:t>
              </a:r>
              <a:r>
                <a:rPr lang="fr-FR" sz="2400" b="1" spc="-300" dirty="0">
                  <a:solidFill>
                    <a:srgbClr val="262626"/>
                  </a:solidFill>
                </a:rPr>
                <a:t> </a:t>
              </a:r>
              <a:r>
                <a:rPr lang="fr-FR" sz="2400" b="1" dirty="0">
                  <a:solidFill>
                    <a:srgbClr val="262626"/>
                  </a:solidFill>
                </a:rPr>
                <a:t>h</a:t>
              </a:r>
              <a:r>
                <a:rPr lang="fr-FR" sz="2400" b="1" spc="-300" dirty="0">
                  <a:solidFill>
                    <a:srgbClr val="262626"/>
                  </a:solidFill>
                </a:rPr>
                <a:t> </a:t>
              </a:r>
              <a:r>
                <a:rPr lang="fr-FR" sz="2400" b="1" spc="-150" dirty="0">
                  <a:solidFill>
                    <a:srgbClr val="262626"/>
                  </a:solidFill>
                </a:rPr>
                <a:t>05</a:t>
              </a:r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>
              <a:off x="5614121" y="2419350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Image 31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0365" y="1922670"/>
              <a:ext cx="837192" cy="805460"/>
            </a:xfrm>
            <a:prstGeom prst="rect">
              <a:avLst/>
            </a:prstGeom>
          </p:spPr>
        </p:pic>
      </p:grpSp>
      <p:grpSp>
        <p:nvGrpSpPr>
          <p:cNvPr id="5" name="Grouper 4"/>
          <p:cNvGrpSpPr/>
          <p:nvPr/>
        </p:nvGrpSpPr>
        <p:grpSpPr>
          <a:xfrm>
            <a:off x="205438" y="2740132"/>
            <a:ext cx="8825126" cy="805460"/>
            <a:chOff x="205438" y="2571750"/>
            <a:chExt cx="8825126" cy="805460"/>
          </a:xfrm>
        </p:grpSpPr>
        <p:sp>
          <p:nvSpPr>
            <p:cNvPr id="71" name="Rectangle à coins arrondis 70"/>
            <p:cNvSpPr/>
            <p:nvPr/>
          </p:nvSpPr>
          <p:spPr>
            <a:xfrm>
              <a:off x="4764860" y="2784424"/>
              <a:ext cx="2531882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05438" y="2819810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TEMPS EN VOITURE			jusqu’à 1</a:t>
              </a:r>
              <a:r>
                <a:rPr lang="fr-FR" sz="24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h </a:t>
              </a:r>
              <a:r>
                <a:rPr lang="fr-F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15</a:t>
              </a:r>
            </a:p>
          </p:txBody>
        </p:sp>
        <p:pic>
          <p:nvPicPr>
            <p:cNvPr id="33" name="Image 32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15" y="2571750"/>
              <a:ext cx="837192" cy="805460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>
            <a:xfrm>
              <a:off x="3887255" y="3054592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54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5527524-EDA4-C048-B8FA-9ACF6AC3F9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31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" y="712411"/>
            <a:ext cx="9140190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93489" y="3910852"/>
            <a:ext cx="3048108" cy="1104177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97505" y="3911600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91734" y="4436473"/>
            <a:ext cx="2851727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7107703" y="4511438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6120597" y="4436473"/>
            <a:ext cx="28517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964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Métro Côte-Vertu</a:t>
            </a:r>
          </a:p>
        </p:txBody>
      </p:sp>
      <p:sp>
        <p:nvSpPr>
          <p:cNvPr id="15" name="ZoneTexte 14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CÔTE-VERTU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DF3EE12-EC6A-F942-9915-31C2C78529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9403" y="4456684"/>
            <a:ext cx="644245" cy="505200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D8A1A26-4ECE-0146-B961-0BC299AB72C1}"/>
              </a:ext>
            </a:extLst>
          </p:cNvPr>
          <p:cNvCxnSpPr>
            <a:cxnSpLocks/>
          </p:cNvCxnSpPr>
          <p:nvPr/>
        </p:nvCxnSpPr>
        <p:spPr>
          <a:xfrm>
            <a:off x="7882128" y="4526280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AEC96C3-01FD-CF40-BC89-C8C262B1A9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32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" y="713392"/>
            <a:ext cx="9136137" cy="4427220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5993489" y="3917747"/>
            <a:ext cx="3048108" cy="89804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6097505" y="3912747"/>
            <a:ext cx="285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 DE DÉPLACEMENT</a:t>
            </a:r>
          </a:p>
          <a:p>
            <a:pPr algn="ctr"/>
            <a:r>
              <a:rPr lang="eu-ES" sz="1400" dirty="0" err="1"/>
              <a:t>Service</a:t>
            </a:r>
            <a:r>
              <a:rPr lang="eu-ES" sz="1400" dirty="0"/>
              <a:t> </a:t>
            </a:r>
            <a:r>
              <a:rPr lang="eu-ES" sz="1400" dirty="0" err="1"/>
              <a:t>bonifié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091734" y="4432290"/>
            <a:ext cx="2851727" cy="289199"/>
          </a:xfrm>
          <a:prstGeom prst="roundRect">
            <a:avLst>
              <a:gd name="adj" fmla="val 22991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6881090" y="4485251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6120598" y="4410203"/>
            <a:ext cx="120388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121</a:t>
            </a:r>
          </a:p>
        </p:txBody>
      </p:sp>
      <p:sp>
        <p:nvSpPr>
          <p:cNvPr id="20" name="ZoneTexte 19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CÔTE-VERTU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381A3D8-C6B5-DE4F-8D06-A21B3D3882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756" y="4363974"/>
            <a:ext cx="575900" cy="45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82C1E22-773C-234E-82B5-B98F97D49A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" y="713392"/>
            <a:ext cx="9136139" cy="4427220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5993489" y="3917746"/>
            <a:ext cx="3048108" cy="11457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6097505" y="3912747"/>
            <a:ext cx="285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115793" y="4213385"/>
            <a:ext cx="2851727" cy="7701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6881091" y="4311293"/>
            <a:ext cx="288636" cy="173182"/>
          </a:xfrm>
          <a:prstGeom prst="roundRect">
            <a:avLst/>
          </a:prstGeom>
          <a:solidFill>
            <a:srgbClr val="8E66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6881090" y="4522574"/>
            <a:ext cx="385395" cy="173182"/>
          </a:xfrm>
          <a:prstGeom prst="roundRect">
            <a:avLst/>
          </a:prstGeom>
          <a:solidFill>
            <a:srgbClr val="15A7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1" name="Rectangle à coins arrondis 20"/>
          <p:cNvSpPr/>
          <p:nvPr/>
        </p:nvSpPr>
        <p:spPr>
          <a:xfrm>
            <a:off x="6877414" y="4736726"/>
            <a:ext cx="385395" cy="173182"/>
          </a:xfrm>
          <a:prstGeom prst="roundRect">
            <a:avLst/>
          </a:prstGeom>
          <a:solidFill>
            <a:srgbClr val="57BE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2" name="Rectangle à coins arrondis 21"/>
          <p:cNvSpPr/>
          <p:nvPr/>
        </p:nvSpPr>
        <p:spPr>
          <a:xfrm>
            <a:off x="8018297" y="4311293"/>
            <a:ext cx="370664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3" name="Rectangle à coins arrondis 22"/>
          <p:cNvSpPr/>
          <p:nvPr/>
        </p:nvSpPr>
        <p:spPr>
          <a:xfrm>
            <a:off x="8018296" y="4522574"/>
            <a:ext cx="295215" cy="173182"/>
          </a:xfrm>
          <a:prstGeom prst="roundRect">
            <a:avLst/>
          </a:prstGeom>
          <a:solidFill>
            <a:srgbClr val="F5CB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4" name="ZoneTexte 23"/>
          <p:cNvSpPr txBox="1"/>
          <p:nvPr/>
        </p:nvSpPr>
        <p:spPr>
          <a:xfrm>
            <a:off x="7257804" y="4240454"/>
            <a:ext cx="12038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117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70</a:t>
            </a:r>
          </a:p>
        </p:txBody>
      </p:sp>
      <p:sp>
        <p:nvSpPr>
          <p:cNvPr id="20" name="ZoneTexte 19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CÔTE-VERTU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120598" y="4240454"/>
            <a:ext cx="120388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64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170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171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EA7296F-63E3-3943-840B-5329FEC04B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8770" y="4608576"/>
            <a:ext cx="547486" cy="4293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F9FA70B-242D-6B4C-9436-7E1E15D635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33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35208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7FE6D98-B967-AB44-9D0F-80BFE0248E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34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" y="712411"/>
            <a:ext cx="9140190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55588" y="802411"/>
            <a:ext cx="3048108" cy="1105764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359604" y="790795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 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3833" y="1315668"/>
            <a:ext cx="2851727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369802" y="1390633"/>
            <a:ext cx="409864" cy="173182"/>
          </a:xfrm>
          <a:prstGeom prst="roundRect">
            <a:avLst/>
          </a:prstGeom>
          <a:solidFill>
            <a:srgbClr val="E82F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382696" y="1315668"/>
            <a:ext cx="28517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919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Métro Namur</a:t>
            </a:r>
          </a:p>
        </p:txBody>
      </p:sp>
      <p:sp>
        <p:nvSpPr>
          <p:cNvPr id="15" name="ZoneTexte 14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CANORA / MONT-ROYAL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9B107DC-F571-484F-B769-17B0905C8F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371" y="1347724"/>
            <a:ext cx="644245" cy="505200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6E30BE1-4007-7847-B103-E119801E77ED}"/>
              </a:ext>
            </a:extLst>
          </p:cNvPr>
          <p:cNvCxnSpPr>
            <a:cxnSpLocks/>
          </p:cNvCxnSpPr>
          <p:nvPr/>
        </p:nvCxnSpPr>
        <p:spPr>
          <a:xfrm>
            <a:off x="1901952" y="1384300"/>
            <a:ext cx="0" cy="3896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49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D128D661-256D-3440-A03A-5A2EF12238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35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" y="713392"/>
            <a:ext cx="9136141" cy="4427221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55588" y="802411"/>
            <a:ext cx="3048108" cy="11495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9604" y="797051"/>
            <a:ext cx="285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  <a:endParaRPr lang="eu-ES" sz="1400" b="1" dirty="0">
              <a:solidFill>
                <a:srgbClr val="FF0000"/>
              </a:solidFill>
            </a:endParaRPr>
          </a:p>
          <a:p>
            <a:pPr algn="ctr"/>
            <a:endParaRPr lang="eu-ES" sz="1400" b="1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353778" y="1103222"/>
            <a:ext cx="2851727" cy="7701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1143189" y="1199806"/>
            <a:ext cx="288637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143190" y="1409355"/>
            <a:ext cx="385394" cy="173182"/>
          </a:xfrm>
          <a:prstGeom prst="roundRect">
            <a:avLst/>
          </a:prstGeom>
          <a:solidFill>
            <a:srgbClr val="47A9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143189" y="1620636"/>
            <a:ext cx="385395" cy="173182"/>
          </a:xfrm>
          <a:prstGeom prst="roundRect">
            <a:avLst/>
          </a:prstGeom>
          <a:solidFill>
            <a:srgbClr val="47A9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382697" y="1124758"/>
            <a:ext cx="120388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92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165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465</a:t>
            </a:r>
          </a:p>
        </p:txBody>
      </p:sp>
      <p:sp>
        <p:nvSpPr>
          <p:cNvPr id="18" name="ZoneTexte 17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CANORA / MONT-ROYAL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106CA6B-B787-474A-8756-FC7D4E7C18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2203" y="1247140"/>
            <a:ext cx="644245" cy="505200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BFD3B4A-9AEA-5542-85C6-E761DE877496}"/>
              </a:ext>
            </a:extLst>
          </p:cNvPr>
          <p:cNvCxnSpPr>
            <a:cxnSpLocks/>
          </p:cNvCxnSpPr>
          <p:nvPr/>
        </p:nvCxnSpPr>
        <p:spPr>
          <a:xfrm>
            <a:off x="1691640" y="1189482"/>
            <a:ext cx="0" cy="5935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7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E5AB6CA9-9132-F047-8DBA-2BEFCCC831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grpSp>
        <p:nvGrpSpPr>
          <p:cNvPr id="10" name="Grouper 9"/>
          <p:cNvGrpSpPr/>
          <p:nvPr/>
        </p:nvGrpSpPr>
        <p:grpSpPr>
          <a:xfrm>
            <a:off x="6553202" y="1962150"/>
            <a:ext cx="1848678" cy="805460"/>
            <a:chOff x="6553202" y="1962150"/>
            <a:chExt cx="1848678" cy="805460"/>
          </a:xfrm>
        </p:grpSpPr>
        <p:sp>
          <p:nvSpPr>
            <p:cNvPr id="39" name="Rectangle à coins arrondis 38"/>
            <p:cNvSpPr/>
            <p:nvPr/>
          </p:nvSpPr>
          <p:spPr>
            <a:xfrm>
              <a:off x="6553202" y="2154030"/>
              <a:ext cx="1467678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41" name="Image 40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4688" y="1962150"/>
              <a:ext cx="837192" cy="805460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8710564" y="344645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36</a:t>
            </a:fld>
            <a:endParaRPr lang="fr-CA" sz="1000" dirty="0"/>
          </a:p>
        </p:txBody>
      </p:sp>
      <p:sp>
        <p:nvSpPr>
          <p:cNvPr id="29" name="ZoneTexte 28"/>
          <p:cNvSpPr txBox="1"/>
          <p:nvPr>
            <p:custDataLst>
              <p:tags r:id="rId3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CANORA / MONT-ROYAL </a:t>
            </a: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6553201" y="1117210"/>
            <a:ext cx="1724474" cy="805460"/>
            <a:chOff x="6553201" y="1117210"/>
            <a:chExt cx="1724474" cy="805460"/>
          </a:xfrm>
        </p:grpSpPr>
        <p:sp>
          <p:nvSpPr>
            <p:cNvPr id="66" name="Rectangle à coins arrondis 65"/>
            <p:cNvSpPr/>
            <p:nvPr/>
          </p:nvSpPr>
          <p:spPr>
            <a:xfrm>
              <a:off x="6553201" y="1309090"/>
              <a:ext cx="1343473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75" name="Image 74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0483" y="1117210"/>
              <a:ext cx="837192" cy="805460"/>
            </a:xfrm>
            <a:prstGeom prst="rect">
              <a:avLst/>
            </a:prstGeom>
          </p:spPr>
        </p:pic>
      </p:grpSp>
      <p:sp>
        <p:nvSpPr>
          <p:cNvPr id="40" name="ZoneTexte 39"/>
          <p:cNvSpPr txBox="1"/>
          <p:nvPr/>
        </p:nvSpPr>
        <p:spPr>
          <a:xfrm>
            <a:off x="205437" y="1378101"/>
            <a:ext cx="925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TEMPS DE PARCOURS ACTUEL				8 min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5670704" y="1608934"/>
            <a:ext cx="777045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205438" y="2200888"/>
            <a:ext cx="88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TEMPS DE PARCOURS PROJETÉ			35 min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5670704" y="2443994"/>
            <a:ext cx="777045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r 4"/>
          <p:cNvGrpSpPr/>
          <p:nvPr/>
        </p:nvGrpSpPr>
        <p:grpSpPr>
          <a:xfrm>
            <a:off x="205438" y="2777418"/>
            <a:ext cx="8825126" cy="805460"/>
            <a:chOff x="205438" y="2571750"/>
            <a:chExt cx="8825126" cy="805460"/>
          </a:xfrm>
        </p:grpSpPr>
        <p:sp>
          <p:nvSpPr>
            <p:cNvPr id="71" name="Rectangle à coins arrondis 70"/>
            <p:cNvSpPr/>
            <p:nvPr/>
          </p:nvSpPr>
          <p:spPr>
            <a:xfrm>
              <a:off x="4764860" y="2784424"/>
              <a:ext cx="2531882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05438" y="2819810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TEMPS EN VOITURE			jusqu’à 36 min</a:t>
              </a:r>
            </a:p>
          </p:txBody>
        </p:sp>
        <p:pic>
          <p:nvPicPr>
            <p:cNvPr id="33" name="Image 32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15" y="2571750"/>
              <a:ext cx="837192" cy="805460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>
            <a:xfrm>
              <a:off x="3887255" y="3054592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58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26030" y="802411"/>
            <a:ext cx="3048108" cy="1776197"/>
          </a:xfrm>
          <a:prstGeom prst="roundRect">
            <a:avLst>
              <a:gd name="adj" fmla="val 10521"/>
            </a:avLst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30046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>
                <a:solidFill>
                  <a:srgbClr val="004736"/>
                </a:solidFill>
              </a:rPr>
              <a:t>ITINÉRAIRE PRIVILÉGIÉ</a:t>
            </a:r>
          </a:p>
          <a:p>
            <a:pPr algn="ctr"/>
            <a:r>
              <a:rPr lang="eu-ES" sz="1200" dirty="0">
                <a:solidFill>
                  <a:srgbClr val="004736"/>
                </a:solidFill>
              </a:rPr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24275" y="1276308"/>
            <a:ext cx="2857498" cy="1181883"/>
          </a:xfrm>
          <a:prstGeom prst="roundRect">
            <a:avLst>
              <a:gd name="adj" fmla="val 9751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0" name="ZoneTexte 9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CA" sz="2000" b="1" dirty="0">
                <a:solidFill>
                  <a:srgbClr val="FFFFFF"/>
                </a:solidFill>
              </a:rPr>
              <a:t>MASCOUCHE ET TERREBONNE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6974101" y="1777602"/>
            <a:ext cx="282420" cy="173182"/>
          </a:xfrm>
          <a:prstGeom prst="roundRect">
            <a:avLst/>
          </a:prstGeom>
          <a:solidFill>
            <a:srgbClr val="E7BD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6974100" y="1988883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5970536" y="1276309"/>
            <a:ext cx="3051352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>
                <a:solidFill>
                  <a:srgbClr val="000000"/>
                </a:solidFill>
              </a:rPr>
              <a:t>Navette d’autobus bus gare Terrebonne ou gare Mascouche</a:t>
            </a:r>
            <a:br>
              <a:rPr lang="eu-ES" sz="1400" dirty="0">
                <a:solidFill>
                  <a:srgbClr val="000000"/>
                </a:solidFill>
              </a:rPr>
            </a:br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chemeClr val="bg1"/>
                </a:solidFill>
              </a:rPr>
              <a:t>30</a:t>
            </a:r>
            <a:br>
              <a:rPr lang="eu-ES" sz="1400" dirty="0">
                <a:solidFill>
                  <a:srgbClr val="000000"/>
                </a:solidFill>
              </a:rPr>
            </a:br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rgbClr val="FFFFFF"/>
                </a:solidFill>
              </a:rPr>
              <a:t>140</a:t>
            </a:r>
            <a:endParaRPr lang="eu-ES" sz="1400" b="1" dirty="0">
              <a:solidFill>
                <a:srgbClr val="FF0000"/>
              </a:solidFill>
            </a:endParaRP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>
                <a:solidFill>
                  <a:srgbClr val="000000"/>
                </a:solidFill>
              </a:rPr>
              <a:t>Métro</a:t>
            </a:r>
            <a:r>
              <a:rPr lang="eu-ES" sz="1400" dirty="0">
                <a:solidFill>
                  <a:srgbClr val="000000"/>
                </a:solidFill>
              </a:rPr>
              <a:t> </a:t>
            </a:r>
            <a:r>
              <a:rPr lang="eu-ES" sz="1400" dirty="0" err="1">
                <a:solidFill>
                  <a:srgbClr val="000000"/>
                </a:solidFill>
              </a:rPr>
              <a:t>Radisson</a:t>
            </a:r>
            <a:endParaRPr lang="eu-E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A2B38B-8D1F-B047-A35A-B9FD6430849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37</a:t>
            </a:fld>
            <a:endParaRPr lang="fr-CA" sz="1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F93889-8A86-A742-8607-8D69C7C72E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644" y="2057589"/>
            <a:ext cx="550800" cy="4319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76CF3A-AB11-2E4F-BAA3-73B34B2934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950" y="1907286"/>
            <a:ext cx="392642" cy="14334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45C3452-E66D-D646-B291-81DF7DEDD1DF}"/>
              </a:ext>
            </a:extLst>
          </p:cNvPr>
          <p:cNvCxnSpPr/>
          <p:nvPr/>
        </p:nvCxnSpPr>
        <p:spPr>
          <a:xfrm>
            <a:off x="7443216" y="1783080"/>
            <a:ext cx="0" cy="39338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2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58763" y="802411"/>
            <a:ext cx="3048108" cy="1731409"/>
          </a:xfrm>
          <a:prstGeom prst="roundRect">
            <a:avLst>
              <a:gd name="adj" fmla="val 11970"/>
            </a:avLst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362779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>
                <a:solidFill>
                  <a:srgbClr val="004736"/>
                </a:solidFill>
              </a:rPr>
              <a:t>ITINÉRAIRE PRIVILÉGIÉ</a:t>
            </a:r>
          </a:p>
          <a:p>
            <a:pPr algn="ctr"/>
            <a:r>
              <a:rPr lang="eu-ES" sz="1200" dirty="0">
                <a:solidFill>
                  <a:srgbClr val="004736"/>
                </a:solidFill>
              </a:rPr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7008" y="1276308"/>
            <a:ext cx="2857498" cy="1169551"/>
          </a:xfrm>
          <a:prstGeom prst="roundRect">
            <a:avLst>
              <a:gd name="adj" fmla="val 1078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0" name="Rectangle à coins arrondis 9"/>
          <p:cNvSpPr/>
          <p:nvPr/>
        </p:nvSpPr>
        <p:spPr>
          <a:xfrm>
            <a:off x="1304319" y="1554672"/>
            <a:ext cx="385394" cy="173182"/>
          </a:xfrm>
          <a:prstGeom prst="roundRect">
            <a:avLst/>
          </a:prstGeom>
          <a:solidFill>
            <a:srgbClr val="1DB4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304318" y="1774051"/>
            <a:ext cx="385395" cy="173182"/>
          </a:xfrm>
          <a:prstGeom prst="roundRect">
            <a:avLst/>
          </a:prstGeom>
          <a:solidFill>
            <a:srgbClr val="23B1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304318" y="1993430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303269" y="1276309"/>
            <a:ext cx="2828533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>
                <a:solidFill>
                  <a:srgbClr val="000000"/>
                </a:solidFill>
              </a:rPr>
              <a:t>Navette bus gare </a:t>
            </a:r>
            <a:r>
              <a:rPr lang="eu-ES" sz="1400" dirty="0" err="1">
                <a:solidFill>
                  <a:srgbClr val="000000"/>
                </a:solidFill>
              </a:rPr>
              <a:t>Repentigny</a:t>
            </a:r>
            <a:r>
              <a:rPr lang="eu-ES" sz="1400" dirty="0">
                <a:solidFill>
                  <a:srgbClr val="000000"/>
                </a:solidFill>
              </a:rPr>
              <a:t> ou </a:t>
            </a:r>
            <a:r>
              <a:rPr lang="eu-ES" sz="1400" dirty="0" err="1">
                <a:solidFill>
                  <a:srgbClr val="000000"/>
                </a:solidFill>
              </a:rPr>
              <a:t>ligne</a:t>
            </a:r>
            <a:r>
              <a:rPr lang="eu-ES" sz="1400" dirty="0">
                <a:solidFill>
                  <a:srgbClr val="000000"/>
                </a:solidFill>
              </a:rPr>
              <a:t>  </a:t>
            </a:r>
            <a:r>
              <a:rPr lang="eu-ES" sz="1400" b="1" dirty="0">
                <a:solidFill>
                  <a:schemeClr val="bg1"/>
                </a:solidFill>
              </a:rPr>
              <a:t>100</a:t>
            </a:r>
          </a:p>
          <a:p>
            <a:pPr indent="231775"/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rgbClr val="FFFFFF"/>
                </a:solidFill>
              </a:rPr>
              <a:t>300</a:t>
            </a:r>
          </a:p>
          <a:p>
            <a:pPr indent="231775"/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rgbClr val="FFFFFF"/>
                </a:solidFill>
              </a:rPr>
              <a:t>400</a:t>
            </a:r>
          </a:p>
          <a:p>
            <a:pPr marL="231775" indent="-231775">
              <a:buFont typeface="+mj-ea"/>
              <a:buAutoNum type="circleNumDbPlain" startAt="2"/>
            </a:pPr>
            <a:r>
              <a:rPr lang="eu-ES" sz="1400" dirty="0" err="1">
                <a:solidFill>
                  <a:srgbClr val="000000"/>
                </a:solidFill>
              </a:rPr>
              <a:t>Métro</a:t>
            </a:r>
            <a:r>
              <a:rPr lang="eu-ES" sz="1400" dirty="0">
                <a:solidFill>
                  <a:srgbClr val="000000"/>
                </a:solidFill>
              </a:rPr>
              <a:t> </a:t>
            </a:r>
            <a:r>
              <a:rPr lang="eu-ES" sz="1400" dirty="0" err="1">
                <a:solidFill>
                  <a:srgbClr val="000000"/>
                </a:solidFill>
              </a:rPr>
              <a:t>Radisson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CA" sz="2000" b="1" dirty="0">
                <a:solidFill>
                  <a:srgbClr val="FFFFFF"/>
                </a:solidFill>
              </a:rPr>
              <a:t>REPENTIGNY ET L’ASSOMPTION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6CBF17-97C9-6546-97F0-0624AE52F2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38</a:t>
            </a:fld>
            <a:endParaRPr lang="fr-CA" sz="1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10A9CA2-7C58-E14C-AA18-A68BC6168B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110" y="1800898"/>
            <a:ext cx="392642" cy="143346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3C5E7B6-DA99-474B-A475-A3032DA0B004}"/>
              </a:ext>
            </a:extLst>
          </p:cNvPr>
          <p:cNvCxnSpPr>
            <a:cxnSpLocks/>
          </p:cNvCxnSpPr>
          <p:nvPr/>
        </p:nvCxnSpPr>
        <p:spPr>
          <a:xfrm>
            <a:off x="1819656" y="1563624"/>
            <a:ext cx="0" cy="6128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12CE6420-7044-7746-9EEA-AD54F7DD87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788" y="2048445"/>
            <a:ext cx="550800" cy="4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5270"/>
            <a:ext cx="9140188" cy="4427278"/>
          </a:xfrm>
          <a:prstGeom prst="rect">
            <a:avLst/>
          </a:prstGeom>
        </p:spPr>
      </p:pic>
      <p:sp>
        <p:nvSpPr>
          <p:cNvPr id="18" name="ZoneTexte 17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EST DE MONTRÉAL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E91F9-E96E-264E-A5A9-DCD344226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39</a:t>
            </a:fld>
            <a:endParaRPr lang="fr-CA" sz="1000" dirty="0"/>
          </a:p>
        </p:txBody>
      </p:sp>
      <p:sp>
        <p:nvSpPr>
          <p:cNvPr id="3" name="ZoneTexte 2"/>
          <p:cNvSpPr txBox="1"/>
          <p:nvPr/>
        </p:nvSpPr>
        <p:spPr>
          <a:xfrm>
            <a:off x="6753548" y="247781"/>
            <a:ext cx="1762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Service de la STM</a:t>
            </a:r>
          </a:p>
        </p:txBody>
      </p:sp>
    </p:spTree>
    <p:extLst>
      <p:ext uri="{BB962C8B-B14F-4D97-AF65-F5344CB8AC3E}">
        <p14:creationId xmlns:p14="http://schemas.microsoft.com/office/powerpoint/2010/main" val="36487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B9C308B-D323-AC4C-A9C0-9D203037F7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5" descr="Une image contenant ciel, camion, extérieur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69CD60CB-7428-4887-9E8A-AE8435F06A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045" y="1166813"/>
            <a:ext cx="2715733" cy="1902957"/>
          </a:xfrm>
          <a:prstGeom prst="rect">
            <a:avLst/>
          </a:prstGeom>
        </p:spPr>
      </p:pic>
      <p:pic>
        <p:nvPicPr>
          <p:cNvPr id="17" name="Image 16" descr="Une image contenant ciel, voie, train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862FE335-9621-49B0-9415-7ADC8DCB69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537" y="1173344"/>
            <a:ext cx="2533342" cy="1889896"/>
          </a:xfrm>
          <a:prstGeom prst="rect">
            <a:avLst/>
          </a:prstGeom>
        </p:spPr>
      </p:pic>
      <p:sp>
        <p:nvSpPr>
          <p:cNvPr id="11" name="Titre 26">
            <a:extLst>
              <a:ext uri="{FF2B5EF4-FFF2-40B4-BE49-F238E27FC236}">
                <a16:creationId xmlns:a16="http://schemas.microsoft.com/office/drawing/2014/main" id="{E561E9FF-DF5E-4700-893D-E4BA966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10" y="852619"/>
            <a:ext cx="8100742" cy="381000"/>
          </a:xfrm>
        </p:spPr>
        <p:txBody>
          <a:bodyPr/>
          <a:lstStyle/>
          <a:p>
            <a:r>
              <a:rPr lang="fr-CA" sz="2000" dirty="0">
                <a:solidFill>
                  <a:srgbClr val="034638"/>
                </a:solidFill>
              </a:rPr>
              <a:t>antenne rive-sud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A723AD22-25E5-4918-A1B4-F369AA22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702" y="3148147"/>
            <a:ext cx="5325417" cy="19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passage, herbe, route, scène&#10;&#10;Description générée avec un niveau de confiance très élevé">
            <a:extLst>
              <a:ext uri="{FF2B5EF4-FFF2-40B4-BE49-F238E27FC236}">
                <a16:creationId xmlns:a16="http://schemas.microsoft.com/office/drawing/2014/main" id="{3BDE4E52-31D7-4B4A-BC2D-385C47395F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7" y="3148014"/>
            <a:ext cx="3388253" cy="1905482"/>
          </a:xfrm>
          <a:prstGeom prst="rect">
            <a:avLst/>
          </a:prstGeom>
        </p:spPr>
      </p:pic>
      <p:pic>
        <p:nvPicPr>
          <p:cNvPr id="1026" name="Picture 2" descr="Photo de Réseau express métropolitain - REM.">
            <a:extLst>
              <a:ext uri="{FF2B5EF4-FFF2-40B4-BE49-F238E27FC236}">
                <a16:creationId xmlns:a16="http://schemas.microsoft.com/office/drawing/2014/main" id="{93F48249-E1F5-452A-A293-A32528DC4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50" y="1166813"/>
            <a:ext cx="3387939" cy="190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93D46B-74AD-AB49-9A81-875341056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21088" y="346536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26292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20" name="Rectangle à coins arrondis 19"/>
          <p:cNvSpPr/>
          <p:nvPr/>
        </p:nvSpPr>
        <p:spPr>
          <a:xfrm>
            <a:off x="5927864" y="802411"/>
            <a:ext cx="3048108" cy="1053847"/>
          </a:xfrm>
          <a:prstGeom prst="roundRect">
            <a:avLst>
              <a:gd name="adj" fmla="val 192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ZoneTexte 20"/>
          <p:cNvSpPr txBox="1"/>
          <p:nvPr/>
        </p:nvSpPr>
        <p:spPr>
          <a:xfrm>
            <a:off x="6031880" y="797412"/>
            <a:ext cx="285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ALTERNATIF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6026109" y="1109645"/>
            <a:ext cx="2851727" cy="668601"/>
          </a:xfrm>
          <a:prstGeom prst="roundRect">
            <a:avLst>
              <a:gd name="adj" fmla="val 2152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4" name="ZoneTexte 23"/>
          <p:cNvSpPr txBox="1"/>
          <p:nvPr/>
        </p:nvSpPr>
        <p:spPr>
          <a:xfrm>
            <a:off x="6054972" y="1075164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5425" indent="-225425">
              <a:buFont typeface="+mj-ea"/>
              <a:buAutoNum type="circleNumDbPlain"/>
            </a:pPr>
            <a:r>
              <a:rPr lang="eu-ES" sz="1400" dirty="0"/>
              <a:t>Ligne </a:t>
            </a:r>
            <a:r>
              <a:rPr lang="eu-ES" sz="1400" dirty="0" err="1"/>
              <a:t>Mascouche</a:t>
            </a:r>
            <a:r>
              <a:rPr lang="eu-ES" sz="1400" dirty="0"/>
              <a:t>  </a:t>
            </a:r>
          </a:p>
          <a:p>
            <a:pPr marL="225425" indent="-225425">
              <a:buFont typeface="+mj-ea"/>
              <a:buAutoNum type="circleNumDbPlain"/>
            </a:pPr>
            <a:r>
              <a:rPr lang="eu-ES" sz="1400" dirty="0"/>
              <a:t>Marche vers le métro Sauvé</a:t>
            </a:r>
            <a:endParaRPr lang="eu-ES" sz="1400" b="1" dirty="0">
              <a:solidFill>
                <a:schemeClr val="bg1"/>
              </a:solidFill>
            </a:endParaRPr>
          </a:p>
          <a:p>
            <a:pPr marL="225425" indent="-225425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</a:t>
            </a:r>
            <a:r>
              <a:rPr lang="eu-ES" sz="1400" dirty="0" err="1"/>
              <a:t>Sauvé</a:t>
            </a:r>
            <a:endParaRPr lang="eu-ES" sz="1400" dirty="0"/>
          </a:p>
        </p:txBody>
      </p:sp>
      <p:sp>
        <p:nvSpPr>
          <p:cNvPr id="10" name="ZoneTexte 9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LIGNE </a:t>
            </a:r>
            <a:r>
              <a:rPr lang="fr-CA" sz="2000" b="1" dirty="0">
                <a:solidFill>
                  <a:srgbClr val="FFFFFF"/>
                </a:solidFill>
              </a:rPr>
              <a:t>MASCOUCHE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A41806-882C-114E-89C0-F6435C9C9F5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40</a:t>
            </a:fld>
            <a:endParaRPr lang="fr-CA" sz="1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839F453-40F6-5D41-B0CE-D1064423E4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710" y="1166813"/>
            <a:ext cx="392642" cy="14334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7B2787-F4CF-9D44-B995-6217F49AC0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908" y="1481518"/>
            <a:ext cx="45752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" y="712947"/>
            <a:ext cx="9143011" cy="4430551"/>
          </a:xfrm>
          <a:prstGeom prst="rect">
            <a:avLst/>
          </a:prstGeom>
        </p:spPr>
      </p:pic>
      <p:sp>
        <p:nvSpPr>
          <p:cNvPr id="16" name="Rectangle à coins arrondis 15"/>
          <p:cNvSpPr/>
          <p:nvPr/>
        </p:nvSpPr>
        <p:spPr>
          <a:xfrm>
            <a:off x="207479" y="802413"/>
            <a:ext cx="3657511" cy="1823312"/>
          </a:xfrm>
          <a:prstGeom prst="roundRect">
            <a:avLst>
              <a:gd name="adj" fmla="val 101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317392" y="1313396"/>
            <a:ext cx="3453330" cy="1221841"/>
          </a:xfrm>
          <a:prstGeom prst="roundRect">
            <a:avLst>
              <a:gd name="adj" fmla="val 6271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6" name="ZoneTexte 5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LIGNE </a:t>
            </a:r>
            <a:r>
              <a:rPr lang="fr-CA" sz="2000" b="1" dirty="0">
                <a:solidFill>
                  <a:srgbClr val="FFFFFF"/>
                </a:solidFill>
              </a:rPr>
              <a:t>MASCOUCHE </a:t>
            </a:r>
          </a:p>
          <a:p>
            <a:endParaRPr lang="fr-CA" sz="2000" b="1" dirty="0">
              <a:solidFill>
                <a:srgbClr val="FFFFFF"/>
              </a:solidFill>
            </a:endParaRP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Contournement du mont Royal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8302342-AE12-6349-B3AB-D41DBB6622A6}"/>
              </a:ext>
            </a:extLst>
          </p:cNvPr>
          <p:cNvSpPr/>
          <p:nvPr/>
        </p:nvSpPr>
        <p:spPr>
          <a:xfrm>
            <a:off x="514096" y="1416050"/>
            <a:ext cx="898144" cy="183134"/>
          </a:xfrm>
          <a:prstGeom prst="roundRect">
            <a:avLst/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D3251EA-4BFC-0D47-BD87-536024F2B9F9}"/>
              </a:ext>
            </a:extLst>
          </p:cNvPr>
          <p:cNvSpPr/>
          <p:nvPr/>
        </p:nvSpPr>
        <p:spPr>
          <a:xfrm>
            <a:off x="514096" y="1635760"/>
            <a:ext cx="898144" cy="183134"/>
          </a:xfrm>
          <a:prstGeom prst="roundRect">
            <a:avLst/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07478" y="797412"/>
            <a:ext cx="36480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ALTERNATIF 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2B8F61-815B-4BB5-8807-DC05DF28F97A}"/>
              </a:ext>
            </a:extLst>
          </p:cNvPr>
          <p:cNvSpPr txBox="1"/>
          <p:nvPr/>
        </p:nvSpPr>
        <p:spPr>
          <a:xfrm>
            <a:off x="304800" y="1347492"/>
            <a:ext cx="3536702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Lucida Grande"/>
              <a:buChar char="-"/>
            </a:pPr>
            <a:r>
              <a:rPr lang="fr-CA" sz="1400" b="1" dirty="0">
                <a:solidFill>
                  <a:srgbClr val="000000"/>
                </a:solidFill>
                <a:latin typeface="+mj-lt"/>
                <a:cs typeface="Arial Narrow Bold"/>
              </a:rPr>
              <a:t>3 départs</a:t>
            </a:r>
            <a:r>
              <a:rPr lang="fr-CA" sz="1400" dirty="0">
                <a:solidFill>
                  <a:srgbClr val="000000"/>
                </a:solidFill>
                <a:latin typeface="+mj-lt"/>
                <a:cs typeface="Arial Narrow Bold"/>
              </a:rPr>
              <a:t>  Mascouche / Gare Centrale</a:t>
            </a:r>
          </a:p>
          <a:p>
            <a:pPr marL="169863" indent="-169863">
              <a:spcAft>
                <a:spcPts val="400"/>
              </a:spcAft>
              <a:buFont typeface="Lucida Grande"/>
              <a:buChar char="-"/>
            </a:pPr>
            <a:r>
              <a:rPr lang="fr-CA" sz="1400" b="1" dirty="0">
                <a:solidFill>
                  <a:srgbClr val="000000"/>
                </a:solidFill>
                <a:latin typeface="+mj-lt"/>
                <a:cs typeface="Arial Narrow Bold"/>
              </a:rPr>
              <a:t>3 départs  </a:t>
            </a:r>
            <a:r>
              <a:rPr lang="fr-CA" sz="1400" dirty="0">
                <a:solidFill>
                  <a:srgbClr val="000000"/>
                </a:solidFill>
                <a:latin typeface="+mj-lt"/>
                <a:cs typeface="Arial Narrow Bold"/>
              </a:rPr>
              <a:t>Gare Centrale / Mascouche</a:t>
            </a:r>
          </a:p>
          <a:p>
            <a:pPr>
              <a:spcAft>
                <a:spcPts val="100"/>
              </a:spcAft>
              <a:buClr>
                <a:schemeClr val="bg1"/>
              </a:buClr>
            </a:pPr>
            <a:r>
              <a:rPr lang="fr-CA" sz="1400" b="1" dirty="0">
                <a:solidFill>
                  <a:srgbClr val="000000"/>
                </a:solidFill>
                <a:latin typeface="+mj-lt"/>
                <a:cs typeface="Arial Narrow Bold"/>
              </a:rPr>
              <a:t>Temps de parcours </a:t>
            </a:r>
          </a:p>
          <a:p>
            <a:pPr marL="169863" indent="-169863">
              <a:buFont typeface="Lucida Grande"/>
              <a:buChar char="-"/>
            </a:pPr>
            <a:r>
              <a:rPr lang="fr-CA" sz="1400" dirty="0">
                <a:solidFill>
                  <a:srgbClr val="000000"/>
                </a:solidFill>
              </a:rPr>
              <a:t>±</a:t>
            </a:r>
            <a:r>
              <a:rPr lang="fr-CA" sz="1400" b="1" dirty="0">
                <a:solidFill>
                  <a:srgbClr val="000000"/>
                </a:solidFill>
              </a:rPr>
              <a:t> </a:t>
            </a:r>
            <a:r>
              <a:rPr lang="fr-CA" sz="1400" dirty="0">
                <a:solidFill>
                  <a:srgbClr val="000000"/>
                </a:solidFill>
                <a:latin typeface="+mj-lt"/>
                <a:cs typeface="Arial Narrow Bold"/>
              </a:rPr>
              <a:t>1 h 45 jusqu’à la gare Centrale</a:t>
            </a:r>
          </a:p>
          <a:p>
            <a:r>
              <a:rPr lang="fr-FR" sz="1200" dirty="0"/>
              <a:t>    (réduit de 10 min à la mi-2020)</a:t>
            </a:r>
            <a:endParaRPr lang="fr-CA" sz="1200" dirty="0">
              <a:solidFill>
                <a:srgbClr val="000000"/>
              </a:solidFill>
              <a:latin typeface="+mj-lt"/>
              <a:cs typeface="Arial Narrow 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B7AF5C-0425-7C4F-B69A-11D5E06194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41</a:t>
            </a:fld>
            <a:endParaRPr lang="fr-CA" sz="10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7D4DA10-9191-E043-81DB-E997890CCF9C}"/>
              </a:ext>
            </a:extLst>
          </p:cNvPr>
          <p:cNvGrpSpPr/>
          <p:nvPr/>
        </p:nvGrpSpPr>
        <p:grpSpPr>
          <a:xfrm>
            <a:off x="3172968" y="1016896"/>
            <a:ext cx="585216" cy="249500"/>
            <a:chOff x="3182112" y="931982"/>
            <a:chExt cx="585216" cy="249500"/>
          </a:xfrm>
          <a:effectLst>
            <a:outerShdw blurRad="50800" dist="25400" dir="5400000" algn="t" rotWithShape="0">
              <a:prstClr val="black">
                <a:alpha val="38000"/>
              </a:prstClr>
            </a:outerShdw>
          </a:effectLst>
        </p:grpSpPr>
        <p:sp>
          <p:nvSpPr>
            <p:cNvPr id="13" name="Rectangle à coins arrondis 16">
              <a:extLst>
                <a:ext uri="{FF2B5EF4-FFF2-40B4-BE49-F238E27FC236}">
                  <a16:creationId xmlns:a16="http://schemas.microsoft.com/office/drawing/2014/main" id="{1B0C9917-72B3-3A44-8470-F1F40340C6D6}"/>
                </a:ext>
              </a:extLst>
            </p:cNvPr>
            <p:cNvSpPr/>
            <p:nvPr/>
          </p:nvSpPr>
          <p:spPr>
            <a:xfrm>
              <a:off x="3182112" y="931982"/>
              <a:ext cx="585216" cy="2495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7064428-CD0B-BA4A-AB1D-C8577A07D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6278" y="985059"/>
              <a:ext cx="392642" cy="143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76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89797199-0D40-D04C-928E-951051097DC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42</a:t>
            </a:fld>
            <a:endParaRPr lang="fr-CA" sz="1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" y="587191"/>
            <a:ext cx="9136606" cy="44264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33040" y="1092205"/>
            <a:ext cx="3779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0000"/>
                </a:solidFill>
              </a:rPr>
              <a:t>LIGNE MASCOUCHE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826570" y="1451079"/>
            <a:ext cx="1076960" cy="392966"/>
          </a:xfrm>
        </p:spPr>
        <p:txBody>
          <a:bodyPr/>
          <a:lstStyle/>
          <a:p>
            <a:endParaRPr lang="fr-FR" b="1" dirty="0"/>
          </a:p>
          <a:p>
            <a:pPr algn="l"/>
            <a:r>
              <a:rPr lang="fr-FR" sz="900" b="1" dirty="0"/>
              <a:t>secteur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1919190" y="1451079"/>
            <a:ext cx="1539240" cy="39296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fr-FR" b="1" dirty="0"/>
          </a:p>
          <a:p>
            <a:pPr algn="l">
              <a:lnSpc>
                <a:spcPct val="100000"/>
              </a:lnSpc>
            </a:pPr>
            <a:r>
              <a:rPr lang="fr-FR" sz="900" b="1" dirty="0"/>
              <a:t>Temps de</a:t>
            </a:r>
            <a:br>
              <a:rPr lang="fr-FR" sz="900" b="1" dirty="0"/>
            </a:br>
            <a:r>
              <a:rPr lang="fr-FR" sz="900" b="1" dirty="0"/>
              <a:t>parcours actuel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3274585" y="1451079"/>
            <a:ext cx="1539240" cy="39296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fr-FR" b="1" dirty="0"/>
          </a:p>
          <a:p>
            <a:pPr algn="l">
              <a:lnSpc>
                <a:spcPct val="100000"/>
              </a:lnSpc>
            </a:pPr>
            <a:r>
              <a:rPr lang="fr-FR" sz="900" b="1" dirty="0"/>
              <a:t>Temps de</a:t>
            </a:r>
            <a:br>
              <a:rPr lang="fr-FR" sz="900" b="1" dirty="0"/>
            </a:br>
            <a:r>
              <a:rPr lang="fr-FR" sz="900" b="1" dirty="0"/>
              <a:t>parcours projeté*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5"/>
            </p:custDataLst>
          </p:nvPr>
        </p:nvSpPr>
        <p:spPr>
          <a:xfrm>
            <a:off x="4687882" y="1451079"/>
            <a:ext cx="1432560" cy="392966"/>
          </a:xfrm>
        </p:spPr>
        <p:txBody>
          <a:bodyPr/>
          <a:lstStyle/>
          <a:p>
            <a:endParaRPr lang="fr-FR" b="1" dirty="0"/>
          </a:p>
          <a:p>
            <a:pPr algn="l"/>
            <a:r>
              <a:rPr lang="fr-FR" sz="900" b="1" dirty="0"/>
              <a:t>correspondance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6"/>
            </p:custDataLst>
          </p:nvPr>
        </p:nvSpPr>
        <p:spPr>
          <a:xfrm>
            <a:off x="6079626" y="1451079"/>
            <a:ext cx="1432560" cy="392966"/>
          </a:xfrm>
        </p:spPr>
        <p:txBody>
          <a:bodyPr/>
          <a:lstStyle/>
          <a:p>
            <a:endParaRPr lang="fr-FR" b="1" dirty="0"/>
          </a:p>
          <a:p>
            <a:pPr algn="l"/>
            <a:r>
              <a:rPr lang="fr-FR" sz="900" b="1" dirty="0"/>
              <a:t>Temps en voiture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7"/>
            </p:custDataLst>
          </p:nvPr>
        </p:nvSpPr>
        <p:spPr>
          <a:xfrm>
            <a:off x="603554" y="1980268"/>
            <a:ext cx="1452880" cy="2239010"/>
          </a:xfrm>
        </p:spPr>
        <p:txBody>
          <a:bodyPr anchor="t" anchorCtr="0"/>
          <a:lstStyle/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b="1" dirty="0">
                <a:solidFill>
                  <a:srgbClr val="000000"/>
                </a:solidFill>
              </a:rPr>
              <a:t>MASCOUCHE</a:t>
            </a: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b="1" dirty="0">
                <a:solidFill>
                  <a:srgbClr val="000000"/>
                </a:solidFill>
              </a:rPr>
              <a:t>Terrebonne</a:t>
            </a: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b="1" dirty="0" err="1">
                <a:solidFill>
                  <a:srgbClr val="000000"/>
                </a:solidFill>
              </a:rPr>
              <a:t>repentigny</a:t>
            </a:r>
            <a:endParaRPr lang="fr-FR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dirty="0"/>
              <a:t> 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8"/>
            </p:custDataLst>
          </p:nvPr>
        </p:nvSpPr>
        <p:spPr>
          <a:xfrm>
            <a:off x="1813686" y="1993652"/>
            <a:ext cx="1382935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05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57 min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51 min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dirty="0"/>
              <a:t> </a:t>
            </a:r>
            <a:r>
              <a:rPr lang="fr-FR" dirty="0" err="1"/>
              <a:t>ù</a:t>
            </a:r>
            <a:endParaRPr lang="fr-FR" dirty="0"/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9"/>
            </p:custDataLst>
          </p:nvPr>
        </p:nvSpPr>
        <p:spPr>
          <a:xfrm>
            <a:off x="3196621" y="2003715"/>
            <a:ext cx="1382936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15 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(bus + métro) </a:t>
            </a:r>
            <a:br>
              <a:rPr lang="fr-FR" sz="1100" cap="none" dirty="0">
                <a:solidFill>
                  <a:srgbClr val="000000"/>
                </a:solidFill>
              </a:rPr>
            </a:br>
            <a:r>
              <a:rPr lang="fr-FR" sz="1100" b="1" cap="none" dirty="0">
                <a:solidFill>
                  <a:srgbClr val="000000"/>
                </a:solidFill>
              </a:rPr>
              <a:t>ou</a:t>
            </a:r>
            <a:br>
              <a:rPr lang="fr-FR" sz="1000" b="1" cap="none" dirty="0">
                <a:solidFill>
                  <a:srgbClr val="000000"/>
                </a:solidFill>
              </a:rPr>
            </a:br>
            <a:r>
              <a:rPr lang="fr-FR" b="1" cap="none" dirty="0">
                <a:solidFill>
                  <a:srgbClr val="000000"/>
                </a:solidFill>
              </a:rPr>
              <a:t>1 h 05</a:t>
            </a:r>
            <a:br>
              <a:rPr lang="fr-FR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(train + métro)</a:t>
            </a: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05 </a:t>
            </a:r>
            <a:br>
              <a:rPr lang="fr-FR" sz="1600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(bus + métro) </a:t>
            </a:r>
            <a:br>
              <a:rPr lang="fr-FR" sz="1600" cap="none" dirty="0">
                <a:solidFill>
                  <a:srgbClr val="000000"/>
                </a:solidFill>
              </a:rPr>
            </a:br>
            <a:r>
              <a:rPr lang="fr-FR" sz="1100" b="1" cap="none" dirty="0">
                <a:solidFill>
                  <a:srgbClr val="000000"/>
                </a:solidFill>
              </a:rPr>
              <a:t>ou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b="1" cap="none" dirty="0">
                <a:solidFill>
                  <a:srgbClr val="000000"/>
                </a:solidFill>
              </a:rPr>
              <a:t>60 min</a:t>
            </a:r>
            <a:br>
              <a:rPr lang="fr-FR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(train + métro)</a:t>
            </a: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05 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(bus + métro) </a:t>
            </a:r>
            <a:br>
              <a:rPr lang="fr-FR" sz="1100" cap="none" dirty="0">
                <a:solidFill>
                  <a:srgbClr val="000000"/>
                </a:solidFill>
              </a:rPr>
            </a:br>
            <a:r>
              <a:rPr lang="fr-FR" sz="1100" b="1" cap="none" dirty="0">
                <a:solidFill>
                  <a:srgbClr val="000000"/>
                </a:solidFill>
              </a:rPr>
              <a:t>ou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b="1" cap="none" dirty="0">
                <a:solidFill>
                  <a:srgbClr val="000000"/>
                </a:solidFill>
              </a:rPr>
              <a:t>55 min</a:t>
            </a:r>
            <a:br>
              <a:rPr lang="fr-FR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(train + métro)</a:t>
            </a:r>
            <a:endParaRPr lang="fr-FR" sz="1000" b="1" cap="none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endParaRPr lang="fr-FR" sz="1100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sz="1100" dirty="0"/>
              <a:t> 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0"/>
            </p:custDataLst>
          </p:nvPr>
        </p:nvSpPr>
        <p:spPr>
          <a:xfrm>
            <a:off x="4581749" y="1999215"/>
            <a:ext cx="1380140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3 à 5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 à 7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3 à 5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 à 7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3 à 5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 à 7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dirty="0"/>
              <a:t> 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1"/>
            </p:custDataLst>
          </p:nvPr>
        </p:nvSpPr>
        <p:spPr>
          <a:xfrm>
            <a:off x="5970427" y="1993652"/>
            <a:ext cx="1381349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jusqu’à 1 h 50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jusqu’à 1 h 50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jusqu’à 1 h 50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dirty="0"/>
              <a:t> 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2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TEMPS DE PARCOURS</a:t>
            </a:r>
          </a:p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60992A88-79F8-3540-9FF5-139A9FF0BCCB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7421628" y="1451079"/>
            <a:ext cx="1432560" cy="39296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/>
          </a:p>
          <a:p>
            <a:pPr algn="l"/>
            <a:r>
              <a:rPr lang="fr-FR" sz="900" b="1" dirty="0"/>
              <a:t>contournement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58DF3DFA-6156-5A45-B9DA-19E96FDA597B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7352985" y="1993652"/>
            <a:ext cx="1382936" cy="223901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45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37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30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dirty="0"/>
              <a:t>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33955" y="4826442"/>
            <a:ext cx="8401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* Le temps de parcours inclut la correspondance</a:t>
            </a:r>
          </a:p>
        </p:txBody>
      </p:sp>
    </p:spTree>
    <p:extLst>
      <p:ext uri="{BB962C8B-B14F-4D97-AF65-F5344CB8AC3E}">
        <p14:creationId xmlns:p14="http://schemas.microsoft.com/office/powerpoint/2010/main" val="31876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0CC05FF6-7549-3544-889F-D7C844AF16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CENTRE DE MONTRÉAL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43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3422"/>
            <a:ext cx="9144000" cy="4429125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RÉSEAU TRANSITOIRE EN 2020</a:t>
            </a:r>
          </a:p>
        </p:txBody>
      </p:sp>
      <p:pic>
        <p:nvPicPr>
          <p:cNvPr id="3" name="Image 2" descr="Parking_Plan de travail 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747" y="2221514"/>
            <a:ext cx="471054" cy="464248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21806" y="776110"/>
            <a:ext cx="3048108" cy="130655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2" name="ZoneTexte 11"/>
          <p:cNvSpPr txBox="1"/>
          <p:nvPr/>
        </p:nvSpPr>
        <p:spPr>
          <a:xfrm>
            <a:off x="325822" y="761967"/>
            <a:ext cx="285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  <a:p>
            <a:pPr algn="ctr"/>
            <a:r>
              <a:rPr lang="eu-ES" sz="1400" dirty="0"/>
              <a:t>Service bonifié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20051" y="1281510"/>
            <a:ext cx="2851727" cy="7005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109407" y="1334471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ZoneTexte 14"/>
          <p:cNvSpPr txBox="1"/>
          <p:nvPr/>
        </p:nvSpPr>
        <p:spPr>
          <a:xfrm>
            <a:off x="348914" y="1259423"/>
            <a:ext cx="298864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121  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 err="1">
                <a:solidFill>
                  <a:srgbClr val="000000"/>
                </a:solidFill>
              </a:rPr>
              <a:t>Stationnement</a:t>
            </a:r>
            <a:r>
              <a:rPr lang="eu-ES" sz="1400" dirty="0">
                <a:solidFill>
                  <a:srgbClr val="000000"/>
                </a:solidFill>
              </a:rPr>
              <a:t> incitatif à la gare</a:t>
            </a:r>
            <a:br>
              <a:rPr lang="eu-ES" sz="1400" dirty="0">
                <a:solidFill>
                  <a:srgbClr val="000000"/>
                </a:solidFill>
              </a:rPr>
            </a:br>
            <a:r>
              <a:rPr lang="eu-ES" sz="1400" dirty="0" err="1">
                <a:solidFill>
                  <a:srgbClr val="000000"/>
                </a:solidFill>
              </a:rPr>
              <a:t>Bois</a:t>
            </a:r>
            <a:r>
              <a:rPr lang="eu-ES" sz="1400" dirty="0">
                <a:solidFill>
                  <a:srgbClr val="000000"/>
                </a:solidFill>
              </a:rPr>
              <a:t>-de-</a:t>
            </a:r>
            <a:r>
              <a:rPr lang="eu-ES" sz="1400" dirty="0" err="1">
                <a:solidFill>
                  <a:srgbClr val="000000"/>
                </a:solidFill>
              </a:rPr>
              <a:t>Boulogne</a:t>
            </a:r>
            <a:endParaRPr lang="eu-ES" sz="1400" b="1" dirty="0">
              <a:solidFill>
                <a:srgbClr val="FF00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7225657-7C3C-D54E-A05B-C01142B2032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702" y="1788605"/>
            <a:ext cx="392642" cy="1433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BF9DDB3-A4EE-7141-B009-651C67A819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316" y="1241488"/>
            <a:ext cx="45752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00F7DBD-6617-914C-898C-36657B5C39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RIVE-SUD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44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3422"/>
            <a:ext cx="9144000" cy="4429125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377267" y="190402"/>
            <a:ext cx="3978433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MAINTIEN DES VOIES RÉSERVÉES  </a:t>
            </a:r>
            <a:r>
              <a:rPr lang="fr-FR" dirty="0">
                <a:solidFill>
                  <a:srgbClr val="D8DD50"/>
                </a:solidFill>
              </a:rPr>
              <a:t>2019 - 2021</a:t>
            </a:r>
          </a:p>
        </p:txBody>
      </p:sp>
    </p:spTree>
    <p:extLst>
      <p:ext uri="{BB962C8B-B14F-4D97-AF65-F5344CB8AC3E}">
        <p14:creationId xmlns:p14="http://schemas.microsoft.com/office/powerpoint/2010/main" val="16662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470722"/>
            <a:ext cx="6163206" cy="141577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Mesures tarifaires</a:t>
            </a:r>
          </a:p>
          <a:p>
            <a:pPr algn="r">
              <a:lnSpc>
                <a:spcPct val="100000"/>
              </a:lnSpc>
            </a:pPr>
            <a:r>
              <a:rPr lang="fr-FR" sz="1600" b="1" dirty="0">
                <a:solidFill>
                  <a:srgbClr val="789750"/>
                </a:solidFill>
              </a:rPr>
              <a:t>Jusqu’à l’arrivée du rem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421238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fr-CA" sz="1400" b="0" dirty="0">
                <a:solidFill>
                  <a:schemeClr val="bg1"/>
                </a:solidFill>
              </a:rPr>
              <a:t>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06348" y="914401"/>
            <a:ext cx="8727473" cy="2230476"/>
          </a:xfrm>
          <a:prstGeom prst="roundRect">
            <a:avLst>
              <a:gd name="adj" fmla="val 8134"/>
            </a:avLst>
          </a:prstGeom>
          <a:solidFill>
            <a:srgbClr val="EEF7DF"/>
          </a:solidFill>
          <a:ln w="38100" cmpd="sng">
            <a:solidFill>
              <a:srgbClr val="D3DD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99752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206348" y="3333750"/>
            <a:ext cx="8727473" cy="1411432"/>
          </a:xfrm>
          <a:prstGeom prst="roundRect">
            <a:avLst>
              <a:gd name="adj" fmla="val 10634"/>
            </a:avLst>
          </a:prstGeom>
          <a:solidFill>
            <a:srgbClr val="EEF7DF"/>
          </a:solidFill>
          <a:ln w="38100" cmpd="sng">
            <a:solidFill>
              <a:srgbClr val="D3DD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3120159" y="2734440"/>
            <a:ext cx="889000" cy="3463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13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2343054" y="4161790"/>
            <a:ext cx="889000" cy="3463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14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3403115" y="3781118"/>
            <a:ext cx="2152888" cy="346365"/>
          </a:xfrm>
          <a:prstGeom prst="roundRect">
            <a:avLst>
              <a:gd name="adj" fmla="val 50000"/>
            </a:avLst>
          </a:prstGeom>
          <a:solidFill>
            <a:srgbClr val="147B33"/>
          </a:solidFill>
          <a:ln w="38100" cmpd="sng">
            <a:solidFill>
              <a:srgbClr val="14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6" name="Rectangle à coins arrondis 15">
            <a:extLst>
              <a:ext uri="{FF2B5EF4-FFF2-40B4-BE49-F238E27FC236}">
                <a16:creationId xmlns:a16="http://schemas.microsoft.com/office/drawing/2014/main" id="{58075431-1833-1042-BB43-F6B35C7D70BF}"/>
              </a:ext>
            </a:extLst>
          </p:cNvPr>
          <p:cNvSpPr/>
          <p:nvPr/>
        </p:nvSpPr>
        <p:spPr>
          <a:xfrm>
            <a:off x="206348" y="917652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5109122" y="2190750"/>
            <a:ext cx="3371724" cy="346365"/>
          </a:xfrm>
          <a:prstGeom prst="roundRect">
            <a:avLst>
              <a:gd name="adj" fmla="val 50000"/>
            </a:avLst>
          </a:prstGeom>
          <a:solidFill>
            <a:srgbClr val="147B33"/>
          </a:solidFill>
          <a:ln w="38100" cmpd="sng">
            <a:solidFill>
              <a:srgbClr val="13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" name="Rectangle 1"/>
          <p:cNvSpPr/>
          <p:nvPr>
            <p:custDataLst>
              <p:tags r:id="rId3"/>
            </p:custDataLst>
          </p:nvPr>
        </p:nvSpPr>
        <p:spPr>
          <a:xfrm>
            <a:off x="109128" y="1400818"/>
            <a:ext cx="86438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GRATUITÉ de la navette ferroviaire Deux-Montagnes/Bois-Franc</a:t>
            </a: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GRATUITÉ de la navette 964 Bois-Franc/Côte-Vertu</a:t>
            </a: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Usagers actuels* : abonnement annuel    </a:t>
            </a:r>
            <a:r>
              <a:rPr lang="fr-CA" sz="1600" b="1" dirty="0">
                <a:solidFill>
                  <a:srgbClr val="137B33"/>
                </a:solidFill>
              </a:rPr>
              <a:t>       </a:t>
            </a:r>
            <a:r>
              <a:rPr lang="fr-CA" sz="1600" b="1" dirty="0">
                <a:solidFill>
                  <a:schemeClr val="bg1"/>
                </a:solidFill>
              </a:rPr>
              <a:t>5 mois gratuits dès janvier 2020</a:t>
            </a:r>
            <a:br>
              <a:rPr lang="fr-CA" sz="16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fr-CA" sz="1000" b="1" dirty="0">
                <a:solidFill>
                  <a:srgbClr val="004736"/>
                </a:solidFill>
              </a:rPr>
              <a:t>* en date du 8 septembre 2019</a:t>
            </a:r>
            <a:endParaRPr lang="fr-CA" sz="1600" b="1" dirty="0">
              <a:solidFill>
                <a:srgbClr val="004736"/>
              </a:solidFill>
            </a:endParaRP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Tarif du titre mensuel :   86,50 $</a:t>
            </a:r>
            <a:br>
              <a:rPr lang="fr-CA" sz="1600" b="1" dirty="0">
                <a:solidFill>
                  <a:srgbClr val="004736"/>
                </a:solidFill>
              </a:rPr>
            </a:br>
            <a:endParaRPr lang="fr-CA" sz="1600" b="1" dirty="0">
              <a:solidFill>
                <a:srgbClr val="004736"/>
              </a:solidFill>
            </a:endParaRPr>
          </a:p>
          <a:p>
            <a:pPr marL="674688" lvl="1" indent="-217488">
              <a:spcBef>
                <a:spcPts val="1200"/>
              </a:spcBef>
              <a:buClr>
                <a:srgbClr val="147B33"/>
              </a:buClr>
              <a:buFont typeface="Wingdings" pitchFamily="2" charset="2"/>
              <a:buChar char="§"/>
            </a:pPr>
            <a:endParaRPr lang="fr-CA" sz="1600" b="1" dirty="0">
              <a:solidFill>
                <a:srgbClr val="FFFFFF"/>
              </a:solidFill>
            </a:endParaRP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Tarif du titre mensuel          </a:t>
            </a:r>
            <a:r>
              <a:rPr lang="fr-CA" sz="1600" b="1" dirty="0">
                <a:solidFill>
                  <a:schemeClr val="bg1"/>
                </a:solidFill>
              </a:rPr>
              <a:t>Rabais jusqu’à 30%</a:t>
            </a: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Prix plancher :   86,50 $</a:t>
            </a:r>
            <a:endParaRPr lang="fr-CA" b="1" dirty="0">
              <a:solidFill>
                <a:srgbClr val="004736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217499" y="3339042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933083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04736"/>
                </a:solidFill>
              </a:rPr>
              <a:t>LIGNE DEUX-MONTAGNES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704" y="3351959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04736"/>
                </a:solidFill>
              </a:rPr>
              <a:t>LIGNE MASCOUCHE</a:t>
            </a:r>
          </a:p>
        </p:txBody>
      </p:sp>
      <p:cxnSp>
        <p:nvCxnSpPr>
          <p:cNvPr id="19" name="Connecteur droit avec flèche 18"/>
          <p:cNvCxnSpPr/>
          <p:nvPr>
            <p:custDataLst>
              <p:tags r:id="rId4"/>
            </p:custDataLst>
          </p:nvPr>
        </p:nvCxnSpPr>
        <p:spPr>
          <a:xfrm>
            <a:off x="4679904" y="2385074"/>
            <a:ext cx="374802" cy="0"/>
          </a:xfrm>
          <a:prstGeom prst="straightConnector1">
            <a:avLst/>
          </a:prstGeom>
          <a:ln w="76200" cmpd="sng">
            <a:solidFill>
              <a:srgbClr val="137B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>
            <p:custDataLst>
              <p:tags r:id="rId5"/>
            </p:custDataLst>
          </p:nvPr>
        </p:nvCxnSpPr>
        <p:spPr>
          <a:xfrm>
            <a:off x="2983672" y="3967627"/>
            <a:ext cx="374802" cy="0"/>
          </a:xfrm>
          <a:prstGeom prst="straightConnector1">
            <a:avLst/>
          </a:prstGeom>
          <a:ln w="76200" cmpd="sng">
            <a:solidFill>
              <a:srgbClr val="137B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94C23A0-F397-E345-90C3-C073D631855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708772" y="339307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46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4269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00E609E-6657-184D-81CD-93C55F9B73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47</a:t>
            </a:fld>
            <a:endParaRPr lang="fr-CA" sz="1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8B055-205D-CC4E-88CF-2D17FB1044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1150"/>
            <a:ext cx="9143998" cy="4430057"/>
          </a:xfrm>
          <a:prstGeom prst="rect">
            <a:avLst/>
          </a:prstGeom>
        </p:spPr>
      </p:pic>
      <p:sp>
        <p:nvSpPr>
          <p:cNvPr id="19" name="Titre 26">
            <a:extLst>
              <a:ext uri="{FF2B5EF4-FFF2-40B4-BE49-F238E27FC236}">
                <a16:creationId xmlns:a16="http://schemas.microsoft.com/office/drawing/2014/main" id="{67308557-B364-DD47-BD92-2519840E7C57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31935" y="290703"/>
            <a:ext cx="4033846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r"/>
            <a:r>
              <a:rPr lang="fr-CA" sz="1400" b="0" dirty="0">
                <a:solidFill>
                  <a:schemeClr val="bg1"/>
                </a:solidFill>
              </a:rPr>
              <a:t>MESURES TARIFAIRES – </a:t>
            </a:r>
            <a:r>
              <a:rPr lang="fr-CA" sz="1400" b="0" dirty="0" err="1">
                <a:solidFill>
                  <a:srgbClr val="D7DF23"/>
                </a:solidFill>
              </a:rPr>
              <a:t>deux-montagnes</a:t>
            </a:r>
            <a:endParaRPr lang="fr-CA" sz="1400" b="0" dirty="0">
              <a:solidFill>
                <a:srgbClr val="D7DF23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385AE5-C667-B249-B363-63A9A0207C18}"/>
              </a:ext>
            </a:extLst>
          </p:cNvPr>
          <p:cNvSpPr txBox="1"/>
          <p:nvPr/>
        </p:nvSpPr>
        <p:spPr>
          <a:xfrm>
            <a:off x="333213" y="4618494"/>
            <a:ext cx="8376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* Permet de voyager sur la ligne de train de Deux-Montagnes uniquement ainsi que sur le réseau de bus et de métro de l’île de Montréal.</a:t>
            </a:r>
          </a:p>
          <a:p>
            <a:r>
              <a:rPr lang="fr-FR" sz="800" dirty="0"/>
              <a:t>1 - À compter de l'adhésion à la mesure tarifaire (par l’entremise d’un abonnement OPUS+ ou OPUS+ entreprise).</a:t>
            </a:r>
          </a:p>
        </p:txBody>
      </p:sp>
    </p:spTree>
    <p:extLst>
      <p:ext uri="{BB962C8B-B14F-4D97-AF65-F5344CB8AC3E}">
        <p14:creationId xmlns:p14="http://schemas.microsoft.com/office/powerpoint/2010/main" val="11861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BCD965-7F83-E145-A0C2-4D013E867B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48</a:t>
            </a:fld>
            <a:endParaRPr lang="fr-CA" sz="1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8B055-205D-CC4E-88CF-2D17FB1044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" y="281150"/>
            <a:ext cx="9143996" cy="4430056"/>
          </a:xfrm>
          <a:prstGeom prst="rect">
            <a:avLst/>
          </a:prstGeom>
        </p:spPr>
      </p:pic>
      <p:sp>
        <p:nvSpPr>
          <p:cNvPr id="11" name="Titre 26">
            <a:extLst>
              <a:ext uri="{FF2B5EF4-FFF2-40B4-BE49-F238E27FC236}">
                <a16:creationId xmlns:a16="http://schemas.microsoft.com/office/drawing/2014/main" id="{A3079C71-BD9C-E64D-87CF-0F9643696B5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31935" y="290703"/>
            <a:ext cx="4033846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r"/>
            <a:r>
              <a:rPr lang="fr-CA" sz="1400" b="0" dirty="0">
                <a:solidFill>
                  <a:schemeClr val="bg1"/>
                </a:solidFill>
              </a:rPr>
              <a:t>MESURES TARIFAIRES – </a:t>
            </a:r>
            <a:r>
              <a:rPr lang="fr-CA" sz="1400" b="0" dirty="0" err="1">
                <a:solidFill>
                  <a:srgbClr val="D7DF23"/>
                </a:solidFill>
              </a:rPr>
              <a:t>deux-montagnes</a:t>
            </a:r>
            <a:endParaRPr lang="fr-CA" sz="1400" b="0" dirty="0">
              <a:solidFill>
                <a:srgbClr val="D7DF23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7A137-3C0D-C947-A75F-5B5E2B5EE9FD}"/>
              </a:ext>
            </a:extLst>
          </p:cNvPr>
          <p:cNvSpPr txBox="1"/>
          <p:nvPr/>
        </p:nvSpPr>
        <p:spPr>
          <a:xfrm>
            <a:off x="333213" y="4618494"/>
            <a:ext cx="8376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* Permet de voyager sur la ligne de train de Deux-Montagnes uniquement ainsi que sur le réseau de bus et de métro de l’île de Montréal</a:t>
            </a:r>
          </a:p>
        </p:txBody>
      </p:sp>
    </p:spTree>
    <p:extLst>
      <p:ext uri="{BB962C8B-B14F-4D97-AF65-F5344CB8AC3E}">
        <p14:creationId xmlns:p14="http://schemas.microsoft.com/office/powerpoint/2010/main" val="13777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5875F8-88C3-814C-9E29-26F6AE93B5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49</a:t>
            </a:fld>
            <a:endParaRPr lang="fr-CA" sz="1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8B055-205D-CC4E-88CF-2D17FB1044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1150"/>
            <a:ext cx="9143998" cy="4430057"/>
          </a:xfrm>
          <a:prstGeom prst="rect">
            <a:avLst/>
          </a:prstGeom>
        </p:spPr>
      </p:pic>
      <p:sp>
        <p:nvSpPr>
          <p:cNvPr id="11" name="Titre 26">
            <a:extLst>
              <a:ext uri="{FF2B5EF4-FFF2-40B4-BE49-F238E27FC236}">
                <a16:creationId xmlns:a16="http://schemas.microsoft.com/office/drawing/2014/main" id="{ACA8043E-8B31-EE44-B84B-2B3019E1C7F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31935" y="290703"/>
            <a:ext cx="4033846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r"/>
            <a:r>
              <a:rPr lang="fr-CA" sz="1400" b="0" dirty="0">
                <a:solidFill>
                  <a:schemeClr val="bg1"/>
                </a:solidFill>
              </a:rPr>
              <a:t>MESURES TARIFAIRES – </a:t>
            </a:r>
            <a:r>
              <a:rPr lang="fr-CA" sz="1400" b="0" dirty="0" err="1">
                <a:solidFill>
                  <a:srgbClr val="D7DF23"/>
                </a:solidFill>
              </a:rPr>
              <a:t>mascouche</a:t>
            </a:r>
            <a:endParaRPr lang="fr-CA" sz="1400" b="0" dirty="0">
              <a:solidFill>
                <a:srgbClr val="D7DF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80D6917-3346-7E4C-9A3C-9D16D9415E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1149911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M</a:t>
            </a:r>
            <a:r>
              <a:rPr lang="fr-CA" sz="2000" cap="small" dirty="0">
                <a:solidFill>
                  <a:srgbClr val="83BD00"/>
                </a:solidFill>
              </a:rPr>
              <a:t>c</a:t>
            </a:r>
            <a:r>
              <a:rPr lang="fr-CA" sz="2000" dirty="0">
                <a:solidFill>
                  <a:srgbClr val="83BD00"/>
                </a:solidFill>
              </a:rPr>
              <a:t>Gill</a:t>
            </a:r>
          </a:p>
        </p:txBody>
      </p:sp>
      <p:sp>
        <p:nvSpPr>
          <p:cNvPr id="6" name="Titre 26">
            <a:extLst>
              <a:ext uri="{FF2B5EF4-FFF2-40B4-BE49-F238E27FC236}">
                <a16:creationId xmlns:a16="http://schemas.microsoft.com/office/drawing/2014/main" id="{6C36AF6B-B7B9-419E-81B6-947AA5A3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10" y="852619"/>
            <a:ext cx="8100742" cy="381000"/>
          </a:xfrm>
        </p:spPr>
        <p:txBody>
          <a:bodyPr/>
          <a:lstStyle/>
          <a:p>
            <a:r>
              <a:rPr lang="fr-CA" sz="2000" dirty="0">
                <a:solidFill>
                  <a:srgbClr val="034638"/>
                </a:solidFill>
              </a:rPr>
              <a:t>Secteur CENTRE-VILLE</a:t>
            </a:r>
          </a:p>
        </p:txBody>
      </p:sp>
      <p:sp>
        <p:nvSpPr>
          <p:cNvPr id="7" name="Titre 26">
            <a:extLst>
              <a:ext uri="{FF2B5EF4-FFF2-40B4-BE49-F238E27FC236}">
                <a16:creationId xmlns:a16="http://schemas.microsoft.com/office/drawing/2014/main" id="{3B421E4F-BA76-4341-973D-EE2AB3E11428}"/>
              </a:ext>
            </a:extLst>
          </p:cNvPr>
          <p:cNvSpPr txBox="1">
            <a:spLocks/>
          </p:cNvSpPr>
          <p:nvPr/>
        </p:nvSpPr>
        <p:spPr>
          <a:xfrm>
            <a:off x="4361543" y="1150891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ÉDOUARD-MONTPETIT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5</a:t>
            </a:fld>
            <a:endParaRPr lang="fr-CA" sz="1000" dirty="0"/>
          </a:p>
        </p:txBody>
      </p:sp>
      <p:pic>
        <p:nvPicPr>
          <p:cNvPr id="2050" name="Picture 2" descr="Photo de Réseau express métropolitain - REM.">
            <a:extLst>
              <a:ext uri="{FF2B5EF4-FFF2-40B4-BE49-F238E27FC236}">
                <a16:creationId xmlns:a16="http://schemas.microsoft.com/office/drawing/2014/main" id="{02894EE7-C29A-4338-8DFB-3AE56ECB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543" y="1605527"/>
            <a:ext cx="4430690" cy="24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extérieur, bâtiment, ciel, bateau&#10;&#10;Description générée avec un niveau de confiance très élevé">
            <a:extLst>
              <a:ext uri="{FF2B5EF4-FFF2-40B4-BE49-F238E27FC236}">
                <a16:creationId xmlns:a16="http://schemas.microsoft.com/office/drawing/2014/main" id="{EDDE6C14-4FCF-4A91-BF2C-F2589D2D56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10" y="1605527"/>
            <a:ext cx="3722067" cy="248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44655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Prochaines étapes</a:t>
            </a:r>
          </a:p>
          <a:p>
            <a:pPr algn="r">
              <a:lnSpc>
                <a:spcPct val="100000"/>
              </a:lnSpc>
            </a:pPr>
            <a:r>
              <a:rPr lang="fr-FR" sz="1800" b="1" dirty="0">
                <a:solidFill>
                  <a:srgbClr val="789750"/>
                </a:solidFill>
              </a:rPr>
              <a:t>Mi-2021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F0A77B-36A0-B44F-A250-60DF07BC16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3D6D0B-8597-41D4-9117-34590CD6C6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" y="709029"/>
            <a:ext cx="9128070" cy="442331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sz="1000" dirty="0"/>
              <a:t>Laval/couronne nord/ouest de l’île</a:t>
            </a:r>
          </a:p>
          <a:p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70CBE6C-8961-4561-BBD2-E56B2929669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9985" y="205253"/>
            <a:ext cx="555291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700" b="1" dirty="0">
                <a:solidFill>
                  <a:schemeClr val="bg1"/>
                </a:solidFill>
              </a:rPr>
              <a:t>MESURES PRÉFÉRENTIELLES POUR BUS (MPB)</a:t>
            </a: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8710564" y="344645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51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16399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5F61C3E-0E05-2F46-B577-DDE017D412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3D6D0B-8597-41D4-9117-34590CD6C6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1" y="706679"/>
            <a:ext cx="9123908" cy="4421293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8710564" y="344645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52</a:t>
            </a:fld>
            <a:endParaRPr lang="fr-CA" sz="1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0CBE6C-8961-4561-BBD2-E56B2929669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9985" y="205253"/>
            <a:ext cx="60805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700" b="1" dirty="0">
                <a:solidFill>
                  <a:schemeClr val="bg1"/>
                </a:solidFill>
              </a:rPr>
              <a:t>MESURES PRÉFÉRENTIELLES POUR BUS 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Laval/</a:t>
            </a:r>
            <a:r>
              <a:rPr lang="fr-FR" dirty="0" err="1"/>
              <a:t>terrebonne</a:t>
            </a:r>
            <a:r>
              <a:rPr lang="fr-FR" dirty="0"/>
              <a:t>/est de l’île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5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75432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générateurs de déplacements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93148F-D7AD-734F-B84C-53C8EC55488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EEA500B7-AB0E-C145-B032-0845CD8974C6}"/>
              </a:ext>
            </a:extLst>
          </p:cNvPr>
          <p:cNvSpPr/>
          <p:nvPr/>
        </p:nvSpPr>
        <p:spPr>
          <a:xfrm>
            <a:off x="-575035" y="320512"/>
            <a:ext cx="9200560" cy="465285"/>
          </a:xfrm>
          <a:prstGeom prst="roundRect">
            <a:avLst>
              <a:gd name="adj" fmla="val 50000"/>
            </a:avLst>
          </a:prstGeom>
          <a:solidFill>
            <a:srgbClr val="CDDB1B">
              <a:alpha val="7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pic>
        <p:nvPicPr>
          <p:cNvPr id="2054" name="Picture 6" descr="https://rem.info/sites/default/files/styles/album_tile/public/2019-10/evenement-employeurs7.jpg?itok=oo8tjl5j">
            <a:extLst>
              <a:ext uri="{FF2B5EF4-FFF2-40B4-BE49-F238E27FC236}">
                <a16:creationId xmlns:a16="http://schemas.microsoft.com/office/drawing/2014/main" id="{45C79A23-59DD-4851-AA85-4E3CD4123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60" y="2722881"/>
            <a:ext cx="4358639" cy="24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rem.info/sites/default/files/styles/album_tile/public/2019-10/evenement-employeurs1.jpg?itok=Ou_-EweV">
            <a:extLst>
              <a:ext uri="{FF2B5EF4-FFF2-40B4-BE49-F238E27FC236}">
                <a16:creationId xmlns:a16="http://schemas.microsoft.com/office/drawing/2014/main" id="{DA354AEB-78B5-486E-A716-EA8B6606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0"/>
            <a:ext cx="4358640" cy="25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8DF8668-8C97-407B-8A40-8DF0C2A0BAA8}"/>
              </a:ext>
            </a:extLst>
          </p:cNvPr>
          <p:cNvSpPr txBox="1"/>
          <p:nvPr/>
        </p:nvSpPr>
        <p:spPr>
          <a:xfrm>
            <a:off x="4799330" y="344850"/>
            <a:ext cx="4090670" cy="4880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1" dirty="0">
                <a:solidFill>
                  <a:srgbClr val="00833D"/>
                </a:solidFill>
                <a:latin typeface="+mj-lt"/>
              </a:rPr>
              <a:t>Rencontre employeurs</a:t>
            </a:r>
          </a:p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004736"/>
                </a:solidFill>
                <a:latin typeface="+mj-lt"/>
              </a:rPr>
              <a:t> </a:t>
            </a:r>
            <a:endParaRPr lang="fr-CA" dirty="0">
              <a:solidFill>
                <a:srgbClr val="004736"/>
              </a:solidFill>
              <a:latin typeface="+mj-lt"/>
            </a:endParaRPr>
          </a:p>
          <a:p>
            <a:pPr marL="271463" indent="-271463">
              <a:spcAft>
                <a:spcPts val="400"/>
              </a:spcAft>
              <a:buFont typeface="Wingdings" pitchFamily="2" charset="2"/>
              <a:buChar char="Ø"/>
            </a:pPr>
            <a:r>
              <a:rPr lang="fr-CA" dirty="0">
                <a:solidFill>
                  <a:srgbClr val="004736"/>
                </a:solidFill>
                <a:latin typeface="+mj-lt"/>
              </a:rPr>
              <a:t>7 octobre 2019 : 200 employeurs</a:t>
            </a:r>
          </a:p>
          <a:p>
            <a:pPr marL="271463" indent="-271463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 </a:t>
            </a:r>
          </a:p>
          <a:p>
            <a:pPr marL="271463" indent="-271463">
              <a:spcAft>
                <a:spcPts val="400"/>
              </a:spcAft>
              <a:buFont typeface="Wingdings" pitchFamily="2" charset="2"/>
              <a:buChar char="Ø"/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Évènement du gouvernement du Québec en collaboration avec la CCMM et le REM</a:t>
            </a:r>
          </a:p>
          <a:p>
            <a:pPr marL="271463" indent="-271463">
              <a:spcAft>
                <a:spcPts val="400"/>
              </a:spcAft>
            </a:pPr>
            <a:endParaRPr lang="fr-CA" sz="1600" dirty="0">
              <a:solidFill>
                <a:srgbClr val="004736"/>
              </a:solidFill>
              <a:latin typeface="+mj-lt"/>
            </a:endParaRPr>
          </a:p>
          <a:p>
            <a:pPr marL="271463" indent="-271463">
              <a:spcAft>
                <a:spcPts val="400"/>
              </a:spcAft>
              <a:buFont typeface="Wingdings" pitchFamily="2" charset="2"/>
              <a:buChar char="Ø"/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Sujets 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télétravail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navettes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transport actif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covoiturage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</a:t>
            </a:r>
            <a:r>
              <a:rPr lang="fr-CA" sz="1600" dirty="0" err="1">
                <a:solidFill>
                  <a:srgbClr val="004736"/>
                </a:solidFill>
                <a:latin typeface="+mj-lt"/>
              </a:rPr>
              <a:t>autopartage</a:t>
            </a:r>
            <a:endParaRPr lang="fr-CA" sz="1600" dirty="0">
              <a:solidFill>
                <a:srgbClr val="004736"/>
              </a:solidFill>
              <a:latin typeface="+mj-lt"/>
            </a:endParaRP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flexibilité des horaires</a:t>
            </a:r>
          </a:p>
          <a:p>
            <a:pPr>
              <a:spcAft>
                <a:spcPts val="400"/>
              </a:spcAft>
            </a:pPr>
            <a:endParaRPr lang="fr-CA" sz="1050" dirty="0">
              <a:solidFill>
                <a:srgbClr val="0047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Sous-titre 1">
            <a:extLst>
              <a:ext uri="{FF2B5EF4-FFF2-40B4-BE49-F238E27FC236}">
                <a16:creationId xmlns:a16="http://schemas.microsoft.com/office/drawing/2014/main" id="{0B647EEE-3619-D547-9F6A-2536B39F4F7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1230090"/>
            <a:ext cx="6163206" cy="1785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Font typeface="Arial"/>
              <a:buNone/>
              <a:defRPr sz="20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communication</a:t>
            </a:r>
          </a:p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clientèle </a:t>
            </a:r>
          </a:p>
          <a:p>
            <a:pPr>
              <a:lnSpc>
                <a:spcPct val="100000"/>
              </a:lnSpc>
            </a:pPr>
            <a:r>
              <a:rPr lang="fr-FR" sz="3600" b="1" dirty="0"/>
              <a:t>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B1388D-C326-3540-B702-C1149C80C5F4}"/>
              </a:ext>
            </a:extLst>
          </p:cNvPr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DE0820-ECA5-5F40-A4CC-2F5CEFDBB4FF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723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96A5E1-4519-6242-AC36-032C28DE14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-2526074" y="1034886"/>
            <a:ext cx="11670074" cy="3649810"/>
          </a:xfrm>
          <a:prstGeom prst="roundRect">
            <a:avLst>
              <a:gd name="adj" fmla="val 50000"/>
            </a:avLst>
          </a:prstGeom>
          <a:solidFill>
            <a:srgbClr val="CDDB1B">
              <a:alpha val="7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Communications clientèle</a:t>
            </a:r>
          </a:p>
          <a:p>
            <a:endParaRPr lang="fr-FR" dirty="0"/>
          </a:p>
        </p:txBody>
      </p:sp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1690384" y="1212273"/>
            <a:ext cx="682496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147B33"/>
                </a:solidFill>
              </a:rPr>
              <a:t>Rencontres citoyennes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4736"/>
                </a:solidFill>
              </a:rPr>
              <a:t>Des rencontres effectuées dans tous les secteurs touchés en 2019</a:t>
            </a:r>
            <a:br>
              <a:rPr lang="fr-FR" sz="1600" dirty="0"/>
            </a:br>
            <a:endParaRPr lang="fr-FR" sz="1600" b="1" dirty="0">
              <a:solidFill>
                <a:srgbClr val="147B33"/>
              </a:solidFill>
            </a:endParaRPr>
          </a:p>
          <a:p>
            <a:r>
              <a:rPr lang="fr-FR" sz="1600" b="1" dirty="0">
                <a:solidFill>
                  <a:srgbClr val="147B33"/>
                </a:solidFill>
              </a:rPr>
              <a:t>Affichage dans les gares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4736"/>
                </a:solidFill>
              </a:rPr>
              <a:t>Ligne Deux-Montagnes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4736"/>
                </a:solidFill>
              </a:rPr>
              <a:t>Ligne Mascouche</a:t>
            </a:r>
          </a:p>
          <a:p>
            <a:pPr lvl="1"/>
            <a:endParaRPr lang="fr-FR" sz="1600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r>
              <a:rPr lang="fr-FR" sz="1600" b="1" dirty="0">
                <a:solidFill>
                  <a:srgbClr val="147B33"/>
                </a:solidFill>
              </a:rPr>
              <a:t>Escouade sur le terrain : </a:t>
            </a:r>
            <a:r>
              <a:rPr lang="fr-FR" sz="1600" dirty="0">
                <a:solidFill>
                  <a:srgbClr val="004736"/>
                </a:solidFill>
              </a:rPr>
              <a:t>Info mobilité REM</a:t>
            </a:r>
          </a:p>
          <a:p>
            <a:pPr>
              <a:spcAft>
                <a:spcPts val="300"/>
              </a:spcAft>
            </a:pPr>
            <a:endParaRPr lang="fr-FR" sz="1600" i="1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r>
              <a:rPr lang="fr-FR" sz="1600" b="1" dirty="0">
                <a:solidFill>
                  <a:srgbClr val="147B33"/>
                </a:solidFill>
              </a:rPr>
              <a:t>Planificateur de trajet : </a:t>
            </a:r>
            <a:endParaRPr lang="fr-FR" sz="1600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endParaRPr lang="fr-FR" sz="1600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r>
              <a:rPr lang="fr-FR" sz="1600" b="1" dirty="0">
                <a:solidFill>
                  <a:srgbClr val="147B33"/>
                </a:solidFill>
              </a:rPr>
              <a:t>Site web Mobilité Montréal : </a:t>
            </a:r>
            <a:r>
              <a:rPr lang="fr-CA" sz="1600" dirty="0">
                <a:hlinkClick r:id="rId7"/>
              </a:rPr>
              <a:t>mobilitemontreal.gouv.qc.ca/</a:t>
            </a:r>
            <a:endParaRPr lang="fr-CA" sz="1600" i="1" dirty="0">
              <a:solidFill>
                <a:srgbClr val="147B33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-2510250" y="1025459"/>
            <a:ext cx="3788255" cy="3649810"/>
          </a:xfrm>
          <a:prstGeom prst="roundRect">
            <a:avLst>
              <a:gd name="adj" fmla="val 50000"/>
            </a:avLst>
          </a:prstGeom>
          <a:solidFill>
            <a:srgbClr val="33803F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8" name="Picture 4" descr="3b025637-1f2a-4f4b-a164-a2e8824abfcb@CANPRD0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390" y="3197910"/>
            <a:ext cx="1034380" cy="102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95FD07-3905-7743-BE90-395B3D1070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708772" y="339307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56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18408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113EB2-276F-FE4A-B966-BF372FF71D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42C28F-18F9-6E45-AFA4-EF94AF2294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708772" y="339307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57</a:t>
            </a:fld>
            <a:endParaRPr lang="fr-CA" sz="1000" dirty="0"/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76242229-CAFB-C84F-8161-7680D9A5022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conclusion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>
          <a:xfrm>
            <a:off x="0" y="1728216"/>
            <a:ext cx="9144000" cy="1534085"/>
          </a:xfrm>
        </p:spPr>
        <p:txBody>
          <a:bodyPr/>
          <a:lstStyle/>
          <a:p>
            <a:pPr algn="ctr"/>
            <a:endParaRPr lang="fr-CA" sz="3600" b="1" dirty="0"/>
          </a:p>
          <a:p>
            <a:pPr algn="ctr"/>
            <a:endParaRPr lang="fr-CA" sz="3600" b="1" dirty="0"/>
          </a:p>
          <a:p>
            <a:pPr algn="ctr"/>
            <a:endParaRPr lang="fr-CA" sz="4400" b="1" dirty="0">
              <a:solidFill>
                <a:srgbClr val="147B33"/>
              </a:solidFill>
            </a:endParaRPr>
          </a:p>
          <a:p>
            <a:pPr algn="ctr"/>
            <a:r>
              <a:rPr lang="fr-CA" sz="4400" b="1" dirty="0">
                <a:solidFill>
                  <a:srgbClr val="147B33"/>
                </a:solidFill>
              </a:rPr>
              <a:t>ANNEXE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8BC0DFF-4BC9-D049-BD18-5EA56E1E21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sp>
        <p:nvSpPr>
          <p:cNvPr id="12" name="Sous-titre 1">
            <a:extLst>
              <a:ext uri="{FF2B5EF4-FFF2-40B4-BE49-F238E27FC236}">
                <a16:creationId xmlns:a16="http://schemas.microsoft.com/office/drawing/2014/main" id="{C22B3DD5-AC0C-6348-BD32-F00BC1261A3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1230090"/>
            <a:ext cx="6163206" cy="1785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Font typeface="Arial"/>
              <a:buNone/>
              <a:defRPr sz="20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endParaRPr lang="fr-FR" sz="3800" b="1" dirty="0">
              <a:solidFill>
                <a:srgbClr val="004736"/>
              </a:solidFill>
            </a:endParaRPr>
          </a:p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ANNEXE </a:t>
            </a:r>
          </a:p>
          <a:p>
            <a:pPr>
              <a:lnSpc>
                <a:spcPct val="100000"/>
              </a:lnSpc>
            </a:pPr>
            <a:r>
              <a:rPr lang="fr-FR" sz="3600" b="1" dirty="0"/>
              <a:t>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73E349-CFF4-B548-8FAE-1BC7BB85C635}"/>
              </a:ext>
            </a:extLst>
          </p:cNvPr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1C123A-612C-A640-9D79-46F3183AC528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737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06348" y="697229"/>
            <a:ext cx="8727473" cy="3828213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58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206348" y="704380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DEUX-MONTAGNES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60638" y="4613251"/>
            <a:ext cx="832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</a:t>
            </a:r>
            <a:r>
              <a:rPr lang="fr-CA" sz="1200" dirty="0"/>
              <a:t>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gratuit. Les tarifs 2019 sont en vigueur jusqu’en mars 2020</a:t>
            </a:r>
            <a:r>
              <a:rPr lang="fr-CA" sz="1200" dirty="0">
                <a:solidFill>
                  <a:srgbClr val="FF0000"/>
                </a:solidFill>
              </a:rPr>
              <a:t>.</a:t>
            </a:r>
            <a:endParaRPr lang="fr-CA" sz="1200" dirty="0"/>
          </a:p>
        </p:txBody>
      </p:sp>
      <p:sp>
        <p:nvSpPr>
          <p:cNvPr id="12" name="Rectangle 11"/>
          <p:cNvSpPr/>
          <p:nvPr/>
        </p:nvSpPr>
        <p:spPr>
          <a:xfrm>
            <a:off x="220052" y="1716334"/>
            <a:ext cx="8726685" cy="741218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12"/>
          <p:cNvSpPr/>
          <p:nvPr/>
        </p:nvSpPr>
        <p:spPr>
          <a:xfrm>
            <a:off x="220052" y="3407682"/>
            <a:ext cx="8726685" cy="529881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687775"/>
              </p:ext>
            </p:extLst>
          </p:nvPr>
        </p:nvGraphicFramePr>
        <p:xfrm>
          <a:off x="226341" y="1115092"/>
          <a:ext cx="8714110" cy="3304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de 2019 avec rabais de 30 %*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0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(5 mois gratuits à l’achat de l’abonnement annuel)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Canora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Mont-Royal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Montpellier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59,50 $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654 $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-49 $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Du Ruisseau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Bois-Franc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Sunnybrooke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Roxboro-Pierrefonds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69 $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759 $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-154 $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Île-Bigras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Sainte-Dorothée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84 $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924 $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-319 $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Grand-Moulin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Deux-Montagnes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103 $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1133 $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-528 $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1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06348" y="697229"/>
            <a:ext cx="8727473" cy="4144787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59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206348" y="704380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DEUX-MONTAGNES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08307" y="4795971"/>
            <a:ext cx="832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</a:t>
            </a:r>
            <a:r>
              <a:rPr lang="fr-CA" sz="1200" dirty="0"/>
              <a:t>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gratuit. Les tarifs 2019 sont en vigueur jusqu’en mars 2020.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052" y="1688926"/>
            <a:ext cx="8726685" cy="686403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13"/>
          <p:cNvSpPr/>
          <p:nvPr/>
        </p:nvSpPr>
        <p:spPr>
          <a:xfrm>
            <a:off x="220052" y="3362003"/>
            <a:ext cx="8726685" cy="456796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Rectangle 14"/>
          <p:cNvSpPr/>
          <p:nvPr/>
        </p:nvSpPr>
        <p:spPr>
          <a:xfrm>
            <a:off x="220052" y="4324350"/>
            <a:ext cx="8726685" cy="456796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10864"/>
              </p:ext>
            </p:extLst>
          </p:nvPr>
        </p:nvGraphicFramePr>
        <p:xfrm>
          <a:off x="226341" y="1115092"/>
          <a:ext cx="8714110" cy="3699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de 2019 avec rabais de 30 %*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0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(5 mois gratuits à l’achat de l’abonnement annuel)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7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Canora</a:t>
                      </a:r>
                      <a:endParaRPr lang="fr-CA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Mont-Royal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Montpellier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-346 $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67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Du Ruisseau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Bois-Franc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Sunnybrooke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Roxboro-Pierrefonds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-346 $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38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Île-Bigras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Sainte-Dorothée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3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98,70 $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1086 $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-481 $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38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Grand-Moulin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Deux-Montagnes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5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121 $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1331 $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-726 $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27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Secteur Laurentides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146 $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1609 $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-1004 $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3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DF3D36E-3238-A648-A3CE-1CE7EAFFCE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881836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034638"/>
                </a:solidFill>
              </a:rPr>
              <a:t>antenne </a:t>
            </a:r>
            <a:r>
              <a:rPr lang="fr-CA" sz="2000" dirty="0" err="1">
                <a:solidFill>
                  <a:srgbClr val="034638"/>
                </a:solidFill>
              </a:rPr>
              <a:t>deux-montagnes</a:t>
            </a:r>
            <a:endParaRPr lang="fr-CA" sz="2000" dirty="0">
              <a:solidFill>
                <a:srgbClr val="034638"/>
              </a:solidFill>
            </a:endParaRPr>
          </a:p>
        </p:txBody>
      </p:sp>
      <p:sp>
        <p:nvSpPr>
          <p:cNvPr id="12" name="Titre 26">
            <a:extLst>
              <a:ext uri="{FF2B5EF4-FFF2-40B4-BE49-F238E27FC236}">
                <a16:creationId xmlns:a16="http://schemas.microsoft.com/office/drawing/2014/main" id="{E211BCE5-C035-4E03-B663-28AA807E9BB3}"/>
              </a:ext>
            </a:extLst>
          </p:cNvPr>
          <p:cNvSpPr txBox="1">
            <a:spLocks/>
          </p:cNvSpPr>
          <p:nvPr/>
        </p:nvSpPr>
        <p:spPr>
          <a:xfrm>
            <a:off x="170610" y="1262836"/>
            <a:ext cx="1584771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Canora</a:t>
            </a:r>
          </a:p>
        </p:txBody>
      </p:sp>
      <p:sp>
        <p:nvSpPr>
          <p:cNvPr id="13" name="Titre 26">
            <a:extLst>
              <a:ext uri="{FF2B5EF4-FFF2-40B4-BE49-F238E27FC236}">
                <a16:creationId xmlns:a16="http://schemas.microsoft.com/office/drawing/2014/main" id="{73244AD0-1733-496B-9BA7-528AE48DD708}"/>
              </a:ext>
            </a:extLst>
          </p:cNvPr>
          <p:cNvSpPr txBox="1">
            <a:spLocks/>
          </p:cNvSpPr>
          <p:nvPr/>
        </p:nvSpPr>
        <p:spPr>
          <a:xfrm>
            <a:off x="4572000" y="1242211"/>
            <a:ext cx="1722009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Mont-royal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16" name="Rectangle 15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6</a:t>
            </a:fld>
            <a:endParaRPr lang="fr-CA" sz="1000" dirty="0"/>
          </a:p>
        </p:txBody>
      </p:sp>
      <p:pic>
        <p:nvPicPr>
          <p:cNvPr id="4098" name="Picture 2" descr="Photo de Réseau express métropolitain - REM.">
            <a:extLst>
              <a:ext uri="{FF2B5EF4-FFF2-40B4-BE49-F238E27FC236}">
                <a16:creationId xmlns:a16="http://schemas.microsoft.com/office/drawing/2014/main" id="{8B9D9ACD-57AD-490F-8133-5CA30AFBF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10" y="1643835"/>
            <a:ext cx="4261495" cy="30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 de Réseau express métropolitain - REM.">
            <a:extLst>
              <a:ext uri="{FF2B5EF4-FFF2-40B4-BE49-F238E27FC236}">
                <a16:creationId xmlns:a16="http://schemas.microsoft.com/office/drawing/2014/main" id="{CB51F9E6-D0AA-4322-B96E-48B8A6929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1897" y="1643835"/>
            <a:ext cx="4207131" cy="30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3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19292" y="661429"/>
            <a:ext cx="8715703" cy="4043820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60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246703" y="661428"/>
            <a:ext cx="8696915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MASCOUCHE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2729" y="4615871"/>
            <a:ext cx="832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200" dirty="0"/>
          </a:p>
          <a:p>
            <a:r>
              <a:rPr lang="fr-CA" sz="1200" dirty="0"/>
              <a:t>*L’abonnement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052" y="1433121"/>
            <a:ext cx="8726685" cy="485414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13"/>
          <p:cNvSpPr/>
          <p:nvPr/>
        </p:nvSpPr>
        <p:spPr>
          <a:xfrm>
            <a:off x="220052" y="2914345"/>
            <a:ext cx="8726685" cy="721735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Rectangle 14"/>
          <p:cNvSpPr/>
          <p:nvPr/>
        </p:nvSpPr>
        <p:spPr>
          <a:xfrm>
            <a:off x="220052" y="4095750"/>
            <a:ext cx="8726685" cy="545277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374075"/>
              </p:ext>
            </p:extLst>
          </p:nvPr>
        </p:nvGraphicFramePr>
        <p:xfrm>
          <a:off x="250825" y="1115092"/>
          <a:ext cx="8673719" cy="3487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0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47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1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2019*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Ahuntsic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Sauvé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85 $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935 $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85 $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935 $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7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Saint-Michel- Montréal-Nord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Saint-Léonard-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Montréal-Nord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98,50 $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1083,50 $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-12 $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-132 $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5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Anjou Rivière-des-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Prairies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Pointe-aux-Trembles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1320 $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-33,50 $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-368,50 $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Repentigny Terrebonne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147 $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1617 $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103 $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1133 $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-44 $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-484 $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Mascouche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178 $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1958 $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125 $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1375 $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-53 $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-583 $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6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182880" y="697229"/>
            <a:ext cx="8750807" cy="4060401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61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178916" y="704380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MASCOUCHE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2729" y="4681835"/>
            <a:ext cx="832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200" dirty="0"/>
          </a:p>
          <a:p>
            <a:r>
              <a:rPr lang="fr-CA" sz="1200" dirty="0"/>
              <a:t>*L’abonnement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052" y="1460530"/>
            <a:ext cx="8726685" cy="540228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13"/>
          <p:cNvSpPr/>
          <p:nvPr/>
        </p:nvSpPr>
        <p:spPr>
          <a:xfrm>
            <a:off x="220052" y="2950889"/>
            <a:ext cx="8726685" cy="740006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Rectangle 14"/>
          <p:cNvSpPr/>
          <p:nvPr/>
        </p:nvSpPr>
        <p:spPr>
          <a:xfrm>
            <a:off x="220052" y="4171950"/>
            <a:ext cx="8726685" cy="542164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679169"/>
              </p:ext>
            </p:extLst>
          </p:nvPr>
        </p:nvGraphicFramePr>
        <p:xfrm>
          <a:off x="226341" y="1115092"/>
          <a:ext cx="8714110" cy="356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2019*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Ahuntsic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Sauvé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100 $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1100 $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-13,50 $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-148,50 $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Saint-Michel- Montréal-Nord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Saint-Léonard-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Montréal-Nord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116 $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1276 $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-29,50 $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-324,50 $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Anjou Rivière-des-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Prairies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Pointe-aux</a:t>
                      </a: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Trembles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141 $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1551 $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98,50 $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1083,50 $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-42,50 $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-467,50 $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Repentigny Terrebonne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173 $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1903 $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121 $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1331 $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-52 $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-572 $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Mascouche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209 $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2299 $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146 $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1606 $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-63 $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-693 $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2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D9852B4-8AE1-854F-8303-0ECC3CB132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881836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034638"/>
                </a:solidFill>
              </a:rPr>
              <a:t>antenne </a:t>
            </a:r>
            <a:r>
              <a:rPr lang="fr-CA" sz="2000" dirty="0" err="1">
                <a:solidFill>
                  <a:srgbClr val="034638"/>
                </a:solidFill>
              </a:rPr>
              <a:t>deux-montagnes</a:t>
            </a:r>
            <a:endParaRPr lang="fr-CA" sz="2000" dirty="0">
              <a:solidFill>
                <a:srgbClr val="034638"/>
              </a:solidFill>
            </a:endParaRPr>
          </a:p>
        </p:txBody>
      </p:sp>
      <p:sp>
        <p:nvSpPr>
          <p:cNvPr id="6" name="Titre 26">
            <a:extLst>
              <a:ext uri="{FF2B5EF4-FFF2-40B4-BE49-F238E27FC236}">
                <a16:creationId xmlns:a16="http://schemas.microsoft.com/office/drawing/2014/main" id="{9BEC00C6-D8FA-452A-8792-098257618123}"/>
              </a:ext>
            </a:extLst>
          </p:cNvPr>
          <p:cNvSpPr txBox="1">
            <a:spLocks/>
          </p:cNvSpPr>
          <p:nvPr/>
        </p:nvSpPr>
        <p:spPr>
          <a:xfrm>
            <a:off x="4535336" y="1264876"/>
            <a:ext cx="3218776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Saint-Eustache</a:t>
            </a:r>
          </a:p>
        </p:txBody>
      </p:sp>
      <p:sp>
        <p:nvSpPr>
          <p:cNvPr id="10" name="Titre 26">
            <a:extLst>
              <a:ext uri="{FF2B5EF4-FFF2-40B4-BE49-F238E27FC236}">
                <a16:creationId xmlns:a16="http://schemas.microsoft.com/office/drawing/2014/main" id="{B6B1F5F3-2C0C-47F2-8881-CA21FFC6582D}"/>
              </a:ext>
            </a:extLst>
          </p:cNvPr>
          <p:cNvSpPr txBox="1">
            <a:spLocks/>
          </p:cNvSpPr>
          <p:nvPr/>
        </p:nvSpPr>
        <p:spPr>
          <a:xfrm>
            <a:off x="170610" y="1255318"/>
            <a:ext cx="1951866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BOIS-FRANC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14" name="Rectangle 13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7</a:t>
            </a:fld>
            <a:endParaRPr lang="fr-CA" sz="1000" dirty="0"/>
          </a:p>
        </p:txBody>
      </p:sp>
      <p:pic>
        <p:nvPicPr>
          <p:cNvPr id="3074" name="Picture 2" descr="Photo de Réseau express métropolitain - REM.">
            <a:extLst>
              <a:ext uri="{FF2B5EF4-FFF2-40B4-BE49-F238E27FC236}">
                <a16:creationId xmlns:a16="http://schemas.microsoft.com/office/drawing/2014/main" id="{AE7F9DDB-AEB2-41DC-A37E-3AD4EF77C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5335" y="1645875"/>
            <a:ext cx="4419979" cy="270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oto de Réseau express métropolitain - REM.">
            <a:extLst>
              <a:ext uri="{FF2B5EF4-FFF2-40B4-BE49-F238E27FC236}">
                <a16:creationId xmlns:a16="http://schemas.microsoft.com/office/drawing/2014/main" id="{1AD61515-390A-4AE0-BDFE-060C3F788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10" y="1657996"/>
            <a:ext cx="3486039" cy="26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402859D-0BC6-0644-9ED9-5A0B1E2393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881836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034638"/>
                </a:solidFill>
              </a:rPr>
              <a:t>antennes </a:t>
            </a:r>
            <a:r>
              <a:rPr lang="fr-CA" sz="2000" dirty="0" err="1">
                <a:solidFill>
                  <a:srgbClr val="034638"/>
                </a:solidFill>
              </a:rPr>
              <a:t>Ouest-de-l’île</a:t>
            </a:r>
            <a:r>
              <a:rPr lang="fr-CA" sz="2000" dirty="0">
                <a:solidFill>
                  <a:srgbClr val="034638"/>
                </a:solidFill>
              </a:rPr>
              <a:t> et aéroport</a:t>
            </a:r>
          </a:p>
        </p:txBody>
      </p:sp>
      <p:pic>
        <p:nvPicPr>
          <p:cNvPr id="6" name="Image 5" descr="Une image contenant extérieur, camion, ciel, route&#10;&#10;Description générée avec un niveau de confiance très élevé">
            <a:extLst>
              <a:ext uri="{FF2B5EF4-FFF2-40B4-BE49-F238E27FC236}">
                <a16:creationId xmlns:a16="http://schemas.microsoft.com/office/drawing/2014/main" id="{EAB25843-6CC4-4065-98A5-7E3B80960D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11" y="1262836"/>
            <a:ext cx="5005888" cy="3337259"/>
          </a:xfrm>
          <a:prstGeom prst="rect">
            <a:avLst/>
          </a:prstGeom>
        </p:spPr>
      </p:pic>
      <p:sp>
        <p:nvSpPr>
          <p:cNvPr id="11" name="Rectangle 10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8</a:t>
            </a:fld>
            <a:endParaRPr lang="fr-CA" sz="1000" dirty="0"/>
          </a:p>
        </p:txBody>
      </p:sp>
      <p:pic>
        <p:nvPicPr>
          <p:cNvPr id="3" name="Image 2" descr="Une image contenant bâtiment, terrain, intérieur&#10;&#10;Description générée avec un niveau de confiance élevé">
            <a:extLst>
              <a:ext uri="{FF2B5EF4-FFF2-40B4-BE49-F238E27FC236}">
                <a16:creationId xmlns:a16="http://schemas.microsoft.com/office/drawing/2014/main" id="{7AC8C6E8-B65E-4EF7-A074-71776C8D4D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84" y="1261007"/>
            <a:ext cx="3699812" cy="24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82647DE-B539-1F49-A8B0-4E310F0742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SURVOL DU PROJET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0745E7DB-9817-1D4D-B3C8-8C902AA37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833297"/>
              </p:ext>
            </p:extLst>
          </p:nvPr>
        </p:nvGraphicFramePr>
        <p:xfrm>
          <a:off x="694042" y="1296780"/>
          <a:ext cx="8103496" cy="353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115">
                  <a:extLst>
                    <a:ext uri="{9D8B030D-6E8A-4147-A177-3AD203B41FA5}">
                      <a16:colId xmlns:a16="http://schemas.microsoft.com/office/drawing/2014/main" val="1207063718"/>
                    </a:ext>
                  </a:extLst>
                </a:gridCol>
                <a:gridCol w="2460172">
                  <a:extLst>
                    <a:ext uri="{9D8B030D-6E8A-4147-A177-3AD203B41FA5}">
                      <a16:colId xmlns:a16="http://schemas.microsoft.com/office/drawing/2014/main" val="1154237866"/>
                    </a:ext>
                  </a:extLst>
                </a:gridCol>
                <a:gridCol w="3331209">
                  <a:extLst>
                    <a:ext uri="{9D8B030D-6E8A-4147-A177-3AD203B41FA5}">
                      <a16:colId xmlns:a16="http://schemas.microsoft.com/office/drawing/2014/main" val="3244647204"/>
                    </a:ext>
                  </a:extLst>
                </a:gridCol>
              </a:tblGrid>
              <a:tr h="874396">
                <a:tc rowSpan="4">
                  <a:txBody>
                    <a:bodyPr/>
                    <a:lstStyle/>
                    <a:p>
                      <a:r>
                        <a:rPr lang="fr-CA" sz="2000" b="0" dirty="0">
                          <a:solidFill>
                            <a:schemeClr val="bg1"/>
                          </a:solidFill>
                        </a:rPr>
                        <a:t>Ligne </a:t>
                      </a:r>
                      <a:br>
                        <a:rPr lang="fr-CA" sz="2000" b="0" dirty="0"/>
                      </a:br>
                      <a:r>
                        <a:rPr lang="fr-CA" sz="2000" b="0" dirty="0">
                          <a:solidFill>
                            <a:schemeClr val="bg1"/>
                          </a:solidFill>
                        </a:rPr>
                        <a:t>Deux-Montagnes</a:t>
                      </a:r>
                    </a:p>
                    <a:p>
                      <a:endParaRPr lang="fr-CA" sz="2000" b="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Date à déterminer*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Arrêt des trains à la gare</a:t>
                      </a:r>
                      <a:br>
                        <a:rPr lang="fr-CA" sz="2000" b="0" dirty="0">
                          <a:latin typeface="+mn-lt"/>
                        </a:rPr>
                      </a:b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Bois-Franc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806477"/>
                  </a:ext>
                </a:extLst>
              </a:tr>
              <a:tr h="76809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Mi-2021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Arrêt complet des trains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08925"/>
                  </a:ext>
                </a:extLst>
              </a:tr>
              <a:tr h="889756">
                <a:tc vMerge="1">
                  <a:txBody>
                    <a:bodyPr/>
                    <a:lstStyle/>
                    <a:p>
                      <a:endParaRPr lang="fr-CA" sz="2400" b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bg1"/>
                          </a:solidFill>
                        </a:rPr>
                        <a:t>Ouverture du tronçon central du REM à partir de </a:t>
                      </a: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la gare </a:t>
                      </a:r>
                      <a:r>
                        <a:rPr lang="fr-CA" sz="2000" dirty="0">
                          <a:solidFill>
                            <a:schemeClr val="bg1"/>
                          </a:solidFill>
                        </a:rPr>
                        <a:t>Du Ruisseau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787567"/>
                  </a:ext>
                </a:extLst>
              </a:tr>
              <a:tr h="889756">
                <a:tc vMerge="1">
                  <a:txBody>
                    <a:bodyPr/>
                    <a:lstStyle/>
                    <a:p>
                      <a:endParaRPr lang="fr-CA" sz="2400" b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>
                          <a:solidFill>
                            <a:schemeClr val="bg1"/>
                          </a:solidFill>
                        </a:rPr>
                        <a:t>Fin 2023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CA" sz="2000" dirty="0">
                          <a:solidFill>
                            <a:schemeClr val="bg1"/>
                          </a:solidFill>
                        </a:rPr>
                        <a:t>Ouverture complète du REM 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947217"/>
                  </a:ext>
                </a:extLst>
              </a:tr>
            </a:tbl>
          </a:graphicData>
        </a:graphic>
      </p:graphicFrame>
      <p:sp>
        <p:nvSpPr>
          <p:cNvPr id="11" name="Titre 26">
            <a:extLst>
              <a:ext uri="{FF2B5EF4-FFF2-40B4-BE49-F238E27FC236}">
                <a16:creationId xmlns:a16="http://schemas.microsoft.com/office/drawing/2014/main" id="{820F5906-A709-DA4D-840F-3997AC96F276}"/>
              </a:ext>
            </a:extLst>
          </p:cNvPr>
          <p:cNvSpPr txBox="1">
            <a:spLocks/>
          </p:cNvSpPr>
          <p:nvPr/>
        </p:nvSpPr>
        <p:spPr>
          <a:xfrm>
            <a:off x="694042" y="1001108"/>
            <a:ext cx="7947571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fr-CA" sz="2000">
                <a:solidFill>
                  <a:srgbClr val="034638"/>
                </a:solidFill>
              </a:rPr>
              <a:t>Principales phases</a:t>
            </a:r>
          </a:p>
        </p:txBody>
      </p:sp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8713531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9</a:t>
            </a:fld>
            <a:endParaRPr lang="fr-CA" sz="1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40BC69-5AFA-482B-A96A-531647032BA1}"/>
              </a:ext>
            </a:extLst>
          </p:cNvPr>
          <p:cNvSpPr txBox="1"/>
          <p:nvPr/>
        </p:nvSpPr>
        <p:spPr>
          <a:xfrm>
            <a:off x="694042" y="4853541"/>
            <a:ext cx="6863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rgbClr val="33803F"/>
                </a:solidFill>
              </a:rPr>
              <a:t>* Suspension temporaire du chantier REM pour cause de pandémie COVID-19</a:t>
            </a:r>
          </a:p>
        </p:txBody>
      </p:sp>
    </p:spTree>
    <p:extLst>
      <p:ext uri="{BB962C8B-B14F-4D97-AF65-F5344CB8AC3E}">
        <p14:creationId xmlns:p14="http://schemas.microsoft.com/office/powerpoint/2010/main" val="22783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heme/theme1.xml><?xml version="1.0" encoding="utf-8"?>
<a:theme xmlns:a="http://schemas.openxmlformats.org/drawingml/2006/main" name="Mobilité Montréa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tion 1">
  <a:themeElements>
    <a:clrScheme name="exo - section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A586"/>
      </a:accent1>
      <a:accent2>
        <a:srgbClr val="CEDFE4"/>
      </a:accent2>
      <a:accent3>
        <a:srgbClr val="333333"/>
      </a:accent3>
      <a:accent4>
        <a:srgbClr val="666666"/>
      </a:accent4>
      <a:accent5>
        <a:srgbClr val="999999"/>
      </a:accent5>
      <a:accent6>
        <a:srgbClr val="CCCCCC"/>
      </a:accent6>
      <a:hlink>
        <a:srgbClr val="000000"/>
      </a:hlink>
      <a:folHlink>
        <a:srgbClr val="66666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werPoint_MTQ_Office2010">
  <a:themeElements>
    <a:clrScheme name="MTQ">
      <a:dk1>
        <a:srgbClr val="004877"/>
      </a:dk1>
      <a:lt1>
        <a:srgbClr val="9BA3A6"/>
      </a:lt1>
      <a:dk2>
        <a:srgbClr val="FFFFFF"/>
      </a:dk2>
      <a:lt2>
        <a:srgbClr val="E2E3E4"/>
      </a:lt2>
      <a:accent1>
        <a:srgbClr val="F37029"/>
      </a:accent1>
      <a:accent2>
        <a:srgbClr val="95C161"/>
      </a:accent2>
      <a:accent3>
        <a:srgbClr val="4F77B6"/>
      </a:accent3>
      <a:accent4>
        <a:srgbClr val="009FDA"/>
      </a:accent4>
      <a:accent5>
        <a:srgbClr val="006EA8"/>
      </a:accent5>
      <a:accent6>
        <a:srgbClr val="231F20"/>
      </a:accent6>
      <a:hlink>
        <a:srgbClr val="009FDA"/>
      </a:hlink>
      <a:folHlink>
        <a:srgbClr val="95C161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A" sz="1800" b="0" i="0" u="none" strike="noStrike" cap="none" normalizeH="0" baseline="0">
            <a:ln>
              <a:noFill/>
            </a:ln>
            <a:solidFill>
              <a:srgbClr val="4F77B6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A" sz="1800" b="0" i="0" u="none" strike="noStrike" cap="none" normalizeH="0" baseline="0">
            <a:ln>
              <a:noFill/>
            </a:ln>
            <a:solidFill>
              <a:srgbClr val="4F77B6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ection 1">
  <a:themeElements>
    <a:clrScheme name="exo - section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A586"/>
      </a:accent1>
      <a:accent2>
        <a:srgbClr val="CEDFE4"/>
      </a:accent2>
      <a:accent3>
        <a:srgbClr val="333333"/>
      </a:accent3>
      <a:accent4>
        <a:srgbClr val="666666"/>
      </a:accent4>
      <a:accent5>
        <a:srgbClr val="999999"/>
      </a:accent5>
      <a:accent6>
        <a:srgbClr val="CCCCCC"/>
      </a:accent6>
      <a:hlink>
        <a:srgbClr val="000000"/>
      </a:hlink>
      <a:folHlink>
        <a:srgbClr val="66666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ection 1">
  <a:themeElements>
    <a:clrScheme name="exo - section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A586"/>
      </a:accent1>
      <a:accent2>
        <a:srgbClr val="CEDFE4"/>
      </a:accent2>
      <a:accent3>
        <a:srgbClr val="333333"/>
      </a:accent3>
      <a:accent4>
        <a:srgbClr val="666666"/>
      </a:accent4>
      <a:accent5>
        <a:srgbClr val="999999"/>
      </a:accent5>
      <a:accent6>
        <a:srgbClr val="CCCCCC"/>
      </a:accent6>
      <a:hlink>
        <a:srgbClr val="000000"/>
      </a:hlink>
      <a:folHlink>
        <a:srgbClr val="66666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80441</TotalTime>
  <Words>2607</Words>
  <Application>Microsoft Office PowerPoint</Application>
  <PresentationFormat>Affichage à l'écran (16:9)</PresentationFormat>
  <Paragraphs>783</Paragraphs>
  <Slides>61</Slides>
  <Notes>53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61</vt:i4>
      </vt:variant>
    </vt:vector>
  </HeadingPairs>
  <TitlesOfParts>
    <vt:vector size="74" baseType="lpstr">
      <vt:lpstr>Arial</vt:lpstr>
      <vt:lpstr>Arial Black</vt:lpstr>
      <vt:lpstr>Arial MT</vt:lpstr>
      <vt:lpstr>Arial MT Bl</vt:lpstr>
      <vt:lpstr>Calibri</vt:lpstr>
      <vt:lpstr>Century Gothic</vt:lpstr>
      <vt:lpstr>Lucida Grande</vt:lpstr>
      <vt:lpstr>Wingdings</vt:lpstr>
      <vt:lpstr>Mobilité Montréal</vt:lpstr>
      <vt:lpstr>Section 1</vt:lpstr>
      <vt:lpstr>PowerPoint_MTQ_Office2010</vt:lpstr>
      <vt:lpstr>1_Section 1</vt:lpstr>
      <vt:lpstr>2_Section 1</vt:lpstr>
      <vt:lpstr>Présentation PowerPoint</vt:lpstr>
      <vt:lpstr>Présentation PowerPoint</vt:lpstr>
      <vt:lpstr>Présentation PowerPoint</vt:lpstr>
      <vt:lpstr>antenne rive-sud</vt:lpstr>
      <vt:lpstr>Secteur CENTRE-VILLE</vt:lpstr>
      <vt:lpstr>Présentation PowerPoint</vt:lpstr>
      <vt:lpstr>Présentation PowerPoint</vt:lpstr>
      <vt:lpstr>Présentation PowerPoint</vt:lpstr>
      <vt:lpstr>Présentation PowerPoint</vt:lpstr>
      <vt:lpstr>Principales phases</vt:lpstr>
      <vt:lpstr>Présentation PowerPoint</vt:lpstr>
      <vt:lpstr>Présentation PowerPoint</vt:lpstr>
      <vt:lpstr>Présentation PowerPoint</vt:lpstr>
      <vt:lpstr>Présentation PowerPoint</vt:lpstr>
      <vt:lpstr>quatre piliers du réseau transitoire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Bensadoun, Sarah</cp:lastModifiedBy>
  <cp:revision>1674</cp:revision>
  <cp:lastPrinted>2019-09-04T17:08:21Z</cp:lastPrinted>
  <dcterms:created xsi:type="dcterms:W3CDTF">2010-04-12T23:12:02Z</dcterms:created>
  <dcterms:modified xsi:type="dcterms:W3CDTF">2020-03-26T19:50:35Z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